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73" r:id="rId2"/>
    <p:sldId id="581" r:id="rId3"/>
    <p:sldId id="582" r:id="rId4"/>
    <p:sldId id="584" r:id="rId5"/>
    <p:sldId id="598" r:id="rId6"/>
    <p:sldId id="585" r:id="rId7"/>
    <p:sldId id="586" r:id="rId8"/>
    <p:sldId id="587" r:id="rId9"/>
    <p:sldId id="588" r:id="rId10"/>
    <p:sldId id="589" r:id="rId11"/>
    <p:sldId id="590" r:id="rId12"/>
    <p:sldId id="591" r:id="rId13"/>
    <p:sldId id="592" r:id="rId14"/>
    <p:sldId id="593" r:id="rId15"/>
    <p:sldId id="594" r:id="rId16"/>
    <p:sldId id="595" r:id="rId17"/>
    <p:sldId id="597" r:id="rId18"/>
    <p:sldId id="59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2" d="100"/>
          <a:sy n="122" d="100"/>
        </p:scale>
        <p:origin x="-13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84B43-B738-3342-9F34-239240B46C3B}" type="datetimeFigureOut">
              <a:rPr lang="en-US" smtClean="0"/>
              <a:t>11/14/13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2C3F1-2F2E-D444-93CB-C3344D9DD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2362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tiff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png>
</file>

<file path=ppt/media/image3.jpeg>
</file>

<file path=ppt/media/image4.jpeg>
</file>

<file path=ppt/media/image5.jpe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814F7-4503-4631-B522-95EB968E61F1}" type="datetimeFigureOut">
              <a:rPr lang="en-US" smtClean="0"/>
              <a:pPr/>
              <a:t>11/14/13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50B823-4ECE-4517-B736-AD0992B968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830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85838" y="1671638"/>
            <a:ext cx="7696200" cy="106997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85838" y="35052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1800"/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3079" name="Picture 7" descr="title header_Blue_646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1106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80" name="Picture 7" descr="doe_black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54963" y="6456363"/>
            <a:ext cx="960437" cy="23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81" name="Picture 8" descr="title footer_Blue_646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6794500"/>
            <a:ext cx="9144000" cy="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7800" y="6553200"/>
            <a:ext cx="3581400" cy="228600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b="1" kern="1200" smtClean="0">
                <a:solidFill>
                  <a:srgbClr val="000099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HPCC (11/14/2013)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 u="none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7800" y="6553200"/>
            <a:ext cx="3581400" cy="228600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0099"/>
                </a:solidFill>
              </a:defRPr>
            </a:lvl1pPr>
          </a:lstStyle>
          <a:p>
            <a:r>
              <a:rPr lang="en-US" smtClean="0"/>
              <a:t>HPCC (11/14/2013)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7800" y="6553200"/>
            <a:ext cx="3581400" cy="228600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0099"/>
                </a:solidFill>
              </a:defRPr>
            </a:lvl1pPr>
          </a:lstStyle>
          <a:p>
            <a:r>
              <a:rPr lang="en-US" smtClean="0"/>
              <a:t>HPCC (11/14/2013)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7800" y="6553200"/>
            <a:ext cx="3581400" cy="228600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0099"/>
                </a:solidFill>
              </a:defRPr>
            </a:lvl1pPr>
          </a:lstStyle>
          <a:p>
            <a:r>
              <a:rPr lang="en-US" smtClean="0"/>
              <a:t>HPCC (11/14/2013)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8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5" descr="slide footer_blue_646.jp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6324600"/>
            <a:ext cx="9144000" cy="53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pic>
        <p:nvPicPr>
          <p:cNvPr id="1031" name="Picture 7" descr="slide header_646.jpg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0"/>
            <a:ext cx="9144000" cy="15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57800" y="6553200"/>
            <a:ext cx="3581400" cy="228600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000099"/>
                </a:solidFill>
                <a:latin typeface="+mn-lt"/>
              </a:defRPr>
            </a:lvl1pPr>
          </a:lstStyle>
          <a:p>
            <a:r>
              <a:rPr lang="en-US" smtClean="0"/>
              <a:t>HPCC (11/14/2013)</a:t>
            </a:r>
            <a:endParaRPr lang="en-US"/>
          </a:p>
        </p:txBody>
      </p:sp>
      <p:sp>
        <p:nvSpPr>
          <p:cNvPr id="8" name="Footer Placeholder 4"/>
          <p:cNvSpPr txBox="1">
            <a:spLocks/>
          </p:cNvSpPr>
          <p:nvPr/>
        </p:nvSpPr>
        <p:spPr>
          <a:xfrm>
            <a:off x="990600" y="6553200"/>
            <a:ext cx="2971800" cy="228600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Pavan Balaji, Argonne National Laboratory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n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Font typeface="Wingdings" pitchFamily="2" charset="2"/>
        <a:buChar char="§"/>
        <a:defRPr sz="24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–"/>
        <a:defRPr sz="2000">
          <a:solidFill>
            <a:schemeClr val="bg2">
              <a:lumMod val="10000"/>
            </a:schemeClr>
          </a:solidFill>
          <a:latin typeface="+mn-lt"/>
        </a:defRPr>
      </a:lvl2pPr>
      <a:lvl3pPr marL="11430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•"/>
        <a:defRPr sz="1800">
          <a:solidFill>
            <a:schemeClr val="bg2">
              <a:lumMod val="10000"/>
            </a:schemeClr>
          </a:solidFill>
          <a:latin typeface="+mn-lt"/>
        </a:defRPr>
      </a:lvl3pPr>
      <a:lvl4pPr marL="16002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–"/>
        <a:defRPr sz="1800">
          <a:solidFill>
            <a:schemeClr val="bg2">
              <a:lumMod val="10000"/>
            </a:schemeClr>
          </a:solidFill>
          <a:latin typeface="+mn-lt"/>
        </a:defRPr>
      </a:lvl4pPr>
      <a:lvl5pPr marL="20574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800">
          <a:solidFill>
            <a:schemeClr val="bg2">
              <a:lumMod val="10000"/>
            </a:schemeClr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9.png"/><Relationship Id="rId12" Type="http://schemas.openxmlformats.org/officeDocument/2006/relationships/image" Target="../media/image20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eg"/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5" Type="http://schemas.openxmlformats.org/officeDocument/2006/relationships/image" Target="../media/image13.jpeg"/><Relationship Id="rId6" Type="http://schemas.openxmlformats.org/officeDocument/2006/relationships/image" Target="../media/image14.png"/><Relationship Id="rId7" Type="http://schemas.openxmlformats.org/officeDocument/2006/relationships/image" Target="../media/image15.jpeg"/><Relationship Id="rId8" Type="http://schemas.openxmlformats.org/officeDocument/2006/relationships/image" Target="../media/image16.jpeg"/><Relationship Id="rId9" Type="http://schemas.openxmlformats.org/officeDocument/2006/relationships/image" Target="../media/image17.jpeg"/><Relationship Id="rId10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balaji@mcs.anl.gov" TargetMode="External"/><Relationship Id="rId3" Type="http://schemas.openxmlformats.org/officeDocument/2006/relationships/hyperlink" Target="http://www.mcs.anl.gov/~balaji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balaji@mcs.anl.gov" TargetMode="External"/><Relationship Id="rId4" Type="http://schemas.openxmlformats.org/officeDocument/2006/relationships/hyperlink" Target="http://collab.mcs.anl.gov/display/PMRS" TargetMode="External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cs.anl.gov/~balaji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28800"/>
            <a:ext cx="7996238" cy="7620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800" dirty="0" smtClean="0"/>
              <a:t>On the Reproducibility of MPI Reduction Operations</a:t>
            </a:r>
            <a:endParaRPr lang="en-US" sz="2800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505200"/>
            <a:ext cx="3509962" cy="1524000"/>
          </a:xfrm>
        </p:spPr>
        <p:txBody>
          <a:bodyPr/>
          <a:lstStyle/>
          <a:p>
            <a:pPr algn="ctr"/>
            <a:r>
              <a:rPr lang="en-US" dirty="0" err="1" smtClean="0"/>
              <a:t>Pavan</a:t>
            </a:r>
            <a:r>
              <a:rPr lang="en-US" dirty="0" smtClean="0"/>
              <a:t> </a:t>
            </a:r>
            <a:r>
              <a:rPr lang="en-US" dirty="0" err="1" smtClean="0"/>
              <a:t>Balaji</a:t>
            </a:r>
            <a:endParaRPr lang="en-US" dirty="0" smtClean="0"/>
          </a:p>
          <a:p>
            <a:pPr algn="ctr"/>
            <a:r>
              <a:rPr lang="en-US" dirty="0" smtClean="0"/>
              <a:t>Computer Scientist</a:t>
            </a:r>
          </a:p>
          <a:p>
            <a:pPr algn="ctr"/>
            <a:r>
              <a:rPr lang="en-US" dirty="0" smtClean="0"/>
              <a:t>Group Lead, Programming Models and Runtime Systems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 bwMode="auto">
          <a:xfrm>
            <a:off x="4953000" y="3505200"/>
            <a:ext cx="32004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None/>
              <a:defRPr sz="18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dirty="0" smtClean="0"/>
              <a:t>Dries </a:t>
            </a:r>
            <a:r>
              <a:rPr lang="en-US" dirty="0" err="1" smtClean="0"/>
              <a:t>Kimpe</a:t>
            </a:r>
            <a:endParaRPr lang="en-US" dirty="0" smtClean="0"/>
          </a:p>
          <a:p>
            <a:pPr algn="ctr"/>
            <a:r>
              <a:rPr lang="en-US" dirty="0" smtClean="0"/>
              <a:t>Assistant Computer Scientist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 bwMode="auto">
          <a:xfrm>
            <a:off x="1447800" y="5257800"/>
            <a:ext cx="6172200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None/>
              <a:defRPr sz="18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n-US" dirty="0" smtClean="0"/>
              <a:t>Mathematics and Computer Science Division</a:t>
            </a:r>
          </a:p>
          <a:p>
            <a:pPr algn="ctr"/>
            <a:r>
              <a:rPr lang="en-US" dirty="0" smtClean="0"/>
              <a:t>Argonne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1996811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Sources of </a:t>
            </a:r>
            <a:r>
              <a:rPr lang="en-US" dirty="0" err="1" smtClean="0"/>
              <a:t>Nondeterminism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Compilers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Languages like C/C++ and Fortran give a lot of freedom to compilers to reorder instructions as needed by ignoring parallelism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Explicit assembler-level instructions are needed to ensure consistency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Hardware instructions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Most hardware allows multiple instructions to be in-flight and execute out-of-order between processes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If an architecture supports fused-multiply-add (FMA) instructions, the compiler might try to take advantage of it; however, in some conditions such an instruction might throw an error or exception forcing execution to a different computation path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Other programming models</a:t>
            </a:r>
          </a:p>
          <a:p>
            <a:pPr lvl="1">
              <a:lnSpc>
                <a:spcPct val="100000"/>
              </a:lnSpc>
            </a:pPr>
            <a:r>
              <a:rPr lang="en-US" dirty="0" err="1" smtClean="0"/>
              <a:t>OpenMP</a:t>
            </a:r>
            <a:r>
              <a:rPr lang="en-US" dirty="0" smtClean="0"/>
              <a:t> reductions have the same problem: threads might contribute their data out-of-order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MPI implementations might use hardware features in some hardware configurations and not use them in others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128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Topology on Performance (MPI_REDUCE)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8229600" cy="558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458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System Size on Performance (MPI_REDUCE)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914400"/>
            <a:ext cx="8534400" cy="546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55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Topology on Reproducibility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102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Remember that:</a:t>
            </a:r>
          </a:p>
          <a:p>
            <a:pPr marL="0" lvl="1" indent="0">
              <a:lnSpc>
                <a:spcPct val="110000"/>
              </a:lnSpc>
              <a:buNone/>
            </a:pPr>
            <a:r>
              <a:rPr lang="en-US" dirty="0"/>
              <a:t>		</a:t>
            </a:r>
            <a:r>
              <a:rPr lang="en-US" dirty="0" err="1"/>
              <a:t>rel</a:t>
            </a:r>
            <a:r>
              <a:rPr lang="en-US" dirty="0"/>
              <a:t>(E)   =   log(N) x u / (1 – (log(N) x u)</a:t>
            </a:r>
            <a:r>
              <a:rPr lang="en-US" dirty="0" smtClean="0"/>
              <a:t>)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For most modern systems, N is quite small: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Tianhe-2: N = 3.12e6;   log(N) = 21.57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Sequoia: N = 1.5e6;   log(N) = 20.52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At </a:t>
            </a:r>
            <a:r>
              <a:rPr lang="en-US" dirty="0" err="1" smtClean="0"/>
              <a:t>exascale</a:t>
            </a:r>
            <a:r>
              <a:rPr lang="en-US" dirty="0" smtClean="0"/>
              <a:t>, N is expected to be around 1e9;   log(N) = 29.9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For double precision arithmetic, u = 1e-16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At these values, </a:t>
            </a:r>
            <a:r>
              <a:rPr lang="en-US" dirty="0" err="1" smtClean="0"/>
              <a:t>rel</a:t>
            </a:r>
            <a:r>
              <a:rPr lang="en-US" dirty="0" smtClean="0"/>
              <a:t>(E) is around 1e-14 to 1e-15 or 0.000000000001%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Unless the application does several billions of reduction operations, and these errors accumulate, it should not make a difference in practice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13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102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err="1" smtClean="0"/>
              <a:t>Nondeterminism</a:t>
            </a:r>
            <a:r>
              <a:rPr lang="en-US" dirty="0" smtClean="0"/>
              <a:t> in MPI reduction operation has traditionally been discouraged because of the potential of non-reproducible results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This paper demonstrates that: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Deterministic computational guarantees in MPI reduction are very expensive with respect to performance: ~3X performance difference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Do not make significant impact on the accuracy even at </a:t>
            </a:r>
            <a:r>
              <a:rPr lang="en-US" dirty="0" err="1" smtClean="0"/>
              <a:t>Exascale</a:t>
            </a:r>
            <a:endParaRPr lang="en-US" dirty="0" smtClean="0"/>
          </a:p>
          <a:p>
            <a:pPr>
              <a:lnSpc>
                <a:spcPct val="110000"/>
              </a:lnSpc>
            </a:pPr>
            <a:r>
              <a:rPr lang="en-US" dirty="0" smtClean="0"/>
              <a:t>Recommendations: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We should completely discard the pretense of deterministic execution</a:t>
            </a:r>
          </a:p>
          <a:p>
            <a:pPr lvl="2">
              <a:lnSpc>
                <a:spcPct val="110000"/>
              </a:lnSpc>
            </a:pPr>
            <a:r>
              <a:rPr lang="en-US" dirty="0" smtClean="0"/>
              <a:t>This is not practical and is already very hard to achieve in practice; it will only get harder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We should embrace nondeterministic executions and invest in algorithmically bounding such inaccuracies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11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Funding Acknowledgments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833735"/>
            <a:ext cx="3429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solidFill>
                  <a:srgbClr val="C00000"/>
                </a:solidFill>
              </a:rPr>
              <a:t>Funding Grant Providers</a:t>
            </a:r>
            <a:endParaRPr lang="en-US" sz="2000" b="1" i="1" dirty="0">
              <a:solidFill>
                <a:srgbClr val="C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365760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solidFill>
                  <a:srgbClr val="C00000"/>
                </a:solidFill>
              </a:rPr>
              <a:t>Infrastructure Providers</a:t>
            </a:r>
            <a:endParaRPr lang="en-US" sz="2000" b="1" i="1" dirty="0">
              <a:solidFill>
                <a:srgbClr val="C00000"/>
              </a:solidFill>
            </a:endParaRPr>
          </a:p>
        </p:txBody>
      </p:sp>
      <p:pic>
        <p:nvPicPr>
          <p:cNvPr id="8" name="Picture 7" descr="argonne_lo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1" y="1447800"/>
            <a:ext cx="940351" cy="838200"/>
          </a:xfrm>
          <a:prstGeom prst="rect">
            <a:avLst/>
          </a:prstGeom>
        </p:spPr>
      </p:pic>
      <p:pic>
        <p:nvPicPr>
          <p:cNvPr id="9" name="Picture 8" descr="nsf1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288353"/>
            <a:ext cx="1067676" cy="1073847"/>
          </a:xfrm>
          <a:prstGeom prst="rect">
            <a:avLst/>
          </a:prstGeom>
        </p:spPr>
      </p:pic>
      <p:pic>
        <p:nvPicPr>
          <p:cNvPr id="10" name="Picture 9" descr="DOE_Seal_Colo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0200" y="1371600"/>
            <a:ext cx="914400" cy="914400"/>
          </a:xfrm>
          <a:prstGeom prst="rect">
            <a:avLst/>
          </a:prstGeom>
        </p:spPr>
      </p:pic>
      <p:pic>
        <p:nvPicPr>
          <p:cNvPr id="11" name="Picture 10" descr="doe-logo-2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67200" y="1521739"/>
            <a:ext cx="1981200" cy="640800"/>
          </a:xfrm>
          <a:prstGeom prst="rect">
            <a:avLst/>
          </a:prstGeom>
        </p:spPr>
      </p:pic>
      <p:pic>
        <p:nvPicPr>
          <p:cNvPr id="12" name="Picture 11" descr="nnsa_logo.pn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553200" y="1371600"/>
            <a:ext cx="2133600" cy="822417"/>
          </a:xfrm>
          <a:prstGeom prst="rect">
            <a:avLst/>
          </a:prstGeom>
        </p:spPr>
      </p:pic>
      <p:pic>
        <p:nvPicPr>
          <p:cNvPr id="15" name="Picture 14" descr="Sandia_Logo (stacked)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371600" y="2590801"/>
            <a:ext cx="1600200" cy="639191"/>
          </a:xfrm>
          <a:prstGeom prst="rect">
            <a:avLst/>
          </a:prstGeom>
        </p:spPr>
      </p:pic>
      <p:pic>
        <p:nvPicPr>
          <p:cNvPr id="22" name="Picture 21" descr="IBM-logo.jpg"/>
          <p:cNvPicPr>
            <a:picLocks noChangeAspect="1"/>
          </p:cNvPicPr>
          <p:nvPr/>
        </p:nvPicPr>
        <p:blipFill>
          <a:blip r:embed="rId8" cstate="print"/>
          <a:srcRect l="4107" t="8591" r="1437" b="14089"/>
          <a:stretch>
            <a:fillRect/>
          </a:stretch>
        </p:blipFill>
        <p:spPr>
          <a:xfrm>
            <a:off x="6477000" y="5638800"/>
            <a:ext cx="1295400" cy="506895"/>
          </a:xfrm>
          <a:prstGeom prst="rect">
            <a:avLst/>
          </a:prstGeom>
        </p:spPr>
      </p:pic>
      <p:pic>
        <p:nvPicPr>
          <p:cNvPr id="23" name="Picture 22" descr="INCITE_logo.jpg"/>
          <p:cNvPicPr>
            <a:picLocks noChangeAspect="1"/>
          </p:cNvPicPr>
          <p:nvPr/>
        </p:nvPicPr>
        <p:blipFill>
          <a:blip r:embed="rId9" cstate="print"/>
          <a:srcRect l="1172" t="2693" r="5357" b="9971"/>
          <a:stretch>
            <a:fillRect/>
          </a:stretch>
        </p:blipFill>
        <p:spPr>
          <a:xfrm>
            <a:off x="990600" y="5562600"/>
            <a:ext cx="1981200" cy="709683"/>
          </a:xfrm>
          <a:prstGeom prst="rect">
            <a:avLst/>
          </a:prstGeom>
        </p:spPr>
      </p:pic>
      <p:pic>
        <p:nvPicPr>
          <p:cNvPr id="25" name="Picture 24" descr="intel-logo.jpg"/>
          <p:cNvPicPr>
            <a:picLocks noChangeAspect="1"/>
          </p:cNvPicPr>
          <p:nvPr/>
        </p:nvPicPr>
        <p:blipFill>
          <a:blip r:embed="rId10" cstate="print"/>
          <a:srcRect l="13420" t="18337" r="13420" b="18337"/>
          <a:stretch>
            <a:fillRect/>
          </a:stretch>
        </p:blipFill>
        <p:spPr>
          <a:xfrm>
            <a:off x="4953000" y="5562600"/>
            <a:ext cx="1066800" cy="701040"/>
          </a:xfrm>
          <a:prstGeom prst="rect">
            <a:avLst/>
          </a:prstGeom>
        </p:spPr>
      </p:pic>
      <p:pic>
        <p:nvPicPr>
          <p:cNvPr id="32" name="Picture 31" descr="MSFT_logo_png.png"/>
          <p:cNvPicPr>
            <a:picLocks noChangeAspect="1"/>
          </p:cNvPicPr>
          <p:nvPr/>
        </p:nvPicPr>
        <p:blipFill>
          <a:blip r:embed="rId11" cstate="print"/>
          <a:srcRect l="9542" t="25422" r="9351" b="25940"/>
          <a:stretch>
            <a:fillRect/>
          </a:stretch>
        </p:blipFill>
        <p:spPr>
          <a:xfrm>
            <a:off x="3886200" y="2667000"/>
            <a:ext cx="2514600" cy="554691"/>
          </a:xfrm>
          <a:prstGeom prst="rect">
            <a:avLst/>
          </a:prstGeom>
        </p:spPr>
      </p:pic>
      <p:pic>
        <p:nvPicPr>
          <p:cNvPr id="34" name="Picture 33" descr="ncsa_vertical.jp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7192982" y="2514601"/>
            <a:ext cx="1036618" cy="700788"/>
          </a:xfrm>
          <a:prstGeom prst="rect">
            <a:avLst/>
          </a:prstGeom>
        </p:spPr>
      </p:pic>
      <p:pic>
        <p:nvPicPr>
          <p:cNvPr id="35" name="Picture 34" descr="argonne_log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4398309"/>
            <a:ext cx="940351" cy="838200"/>
          </a:xfrm>
          <a:prstGeom prst="rect">
            <a:avLst/>
          </a:prstGeom>
        </p:spPr>
      </p:pic>
      <p:pic>
        <p:nvPicPr>
          <p:cNvPr id="36" name="Picture 35" descr="nsf1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599" y="4238862"/>
            <a:ext cx="1067676" cy="1073847"/>
          </a:xfrm>
          <a:prstGeom prst="rect">
            <a:avLst/>
          </a:prstGeom>
        </p:spPr>
      </p:pic>
      <p:pic>
        <p:nvPicPr>
          <p:cNvPr id="37" name="Picture 36" descr="DOE_Seal_Color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600199" y="4322109"/>
            <a:ext cx="914400" cy="914400"/>
          </a:xfrm>
          <a:prstGeom prst="rect">
            <a:avLst/>
          </a:prstGeom>
        </p:spPr>
      </p:pic>
      <p:pic>
        <p:nvPicPr>
          <p:cNvPr id="38" name="Picture 37" descr="doe-logo-2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267199" y="4472248"/>
            <a:ext cx="1981200" cy="640800"/>
          </a:xfrm>
          <a:prstGeom prst="rect">
            <a:avLst/>
          </a:prstGeom>
        </p:spPr>
      </p:pic>
      <p:pic>
        <p:nvPicPr>
          <p:cNvPr id="39" name="Picture 38" descr="MSFT_logo_png.png"/>
          <p:cNvPicPr>
            <a:picLocks noChangeAspect="1"/>
          </p:cNvPicPr>
          <p:nvPr/>
        </p:nvPicPr>
        <p:blipFill>
          <a:blip r:embed="rId11" cstate="print"/>
          <a:srcRect l="9542" t="25422" r="9351" b="25940"/>
          <a:stretch>
            <a:fillRect/>
          </a:stretch>
        </p:blipFill>
        <p:spPr>
          <a:xfrm>
            <a:off x="6477000" y="4572000"/>
            <a:ext cx="2514600" cy="554691"/>
          </a:xfrm>
          <a:prstGeom prst="rect">
            <a:avLst/>
          </a:prstGeom>
        </p:spPr>
      </p:pic>
      <p:pic>
        <p:nvPicPr>
          <p:cNvPr id="40" name="Picture 39" descr="ncsa_vertical.jpg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352800" y="5562600"/>
            <a:ext cx="1036618" cy="700788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812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4800" y="228600"/>
            <a:ext cx="8382000" cy="609600"/>
          </a:xfrm>
        </p:spPr>
        <p:txBody>
          <a:bodyPr/>
          <a:lstStyle/>
          <a:p>
            <a:r>
              <a:rPr lang="en-US" dirty="0" smtClean="0"/>
              <a:t>Programming Models and Runtime Systems Group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304800" y="838200"/>
            <a:ext cx="3200400" cy="5562600"/>
          </a:xfrm>
        </p:spPr>
        <p:txBody>
          <a:bodyPr/>
          <a:lstStyle/>
          <a:p>
            <a:pPr>
              <a:lnSpc>
                <a:spcPct val="100000"/>
              </a:lnSpc>
              <a:buNone/>
            </a:pPr>
            <a:r>
              <a:rPr lang="en-US" sz="1600" b="1" i="1" dirty="0" smtClean="0"/>
              <a:t>Group Lead</a:t>
            </a:r>
            <a:endParaRPr lang="en-US" sz="1600" b="1" i="1" dirty="0"/>
          </a:p>
          <a:p>
            <a:pPr marL="457200" lvl="1" indent="-223838">
              <a:lnSpc>
                <a:spcPct val="100000"/>
              </a:lnSpc>
            </a:pPr>
            <a:r>
              <a:rPr lang="en-US" sz="1400" dirty="0" smtClean="0"/>
              <a:t>Pavan Balaji (computer scientist)</a:t>
            </a:r>
          </a:p>
          <a:p>
            <a:pPr marL="233362" lvl="1" indent="0">
              <a:lnSpc>
                <a:spcPct val="100000"/>
              </a:lnSpc>
              <a:buNone/>
            </a:pPr>
            <a:endParaRPr lang="en-US" sz="1400" dirty="0"/>
          </a:p>
          <a:p>
            <a:pPr>
              <a:lnSpc>
                <a:spcPct val="100000"/>
              </a:lnSpc>
              <a:buNone/>
            </a:pPr>
            <a:r>
              <a:rPr lang="en-US" sz="1600" b="1" i="1" dirty="0" smtClean="0">
                <a:solidFill>
                  <a:schemeClr val="bg2">
                    <a:lumMod val="10000"/>
                  </a:schemeClr>
                </a:solidFill>
              </a:rPr>
              <a:t>Current Staff Members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Antonio Pena (postdoc)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Wesley Bland (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postdoc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err="1" smtClean="0">
                <a:solidFill>
                  <a:srgbClr val="151515"/>
                </a:solidFill>
              </a:rPr>
              <a:t>Huiwei</a:t>
            </a:r>
            <a:r>
              <a:rPr lang="en-US" sz="1400" dirty="0" smtClean="0">
                <a:solidFill>
                  <a:srgbClr val="151515"/>
                </a:solidFill>
              </a:rPr>
              <a:t> Lu (postdoc)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err="1" smtClean="0"/>
              <a:t>Junchao</a:t>
            </a:r>
            <a:r>
              <a:rPr lang="en-US" sz="1400" dirty="0" smtClean="0"/>
              <a:t> Zhang (postdoc)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Ken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Raffenetti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(developer)</a:t>
            </a:r>
          </a:p>
          <a:p>
            <a:pPr lvl="1">
              <a:lnSpc>
                <a:spcPct val="100000"/>
              </a:lnSpc>
              <a:buNone/>
            </a:pPr>
            <a:endParaRPr lang="en-US" sz="1400" dirty="0" smtClean="0">
              <a:solidFill>
                <a:schemeClr val="bg2">
                  <a:lumMod val="10000"/>
                </a:schemeClr>
              </a:solidFill>
            </a:endParaRPr>
          </a:p>
          <a:p>
            <a:pPr>
              <a:lnSpc>
                <a:spcPct val="100000"/>
              </a:lnSpc>
              <a:buNone/>
            </a:pPr>
            <a:r>
              <a:rPr lang="en-US" sz="1600" b="1" i="1" kern="1200" dirty="0" smtClean="0"/>
              <a:t>Other Affiliates</a:t>
            </a:r>
            <a:endParaRPr lang="en-US" sz="1600" b="1" i="1" kern="1200" dirty="0"/>
          </a:p>
          <a:p>
            <a:pPr marL="457200" lvl="1" indent="-223838">
              <a:lnSpc>
                <a:spcPct val="100000"/>
              </a:lnSpc>
            </a:pPr>
            <a:r>
              <a:rPr lang="en-US" sz="1400" dirty="0" err="1" smtClean="0">
                <a:solidFill>
                  <a:srgbClr val="151515"/>
                </a:solidFill>
              </a:rPr>
              <a:t>Xiaomin</a:t>
            </a:r>
            <a:r>
              <a:rPr lang="en-US" sz="1400" dirty="0" smtClean="0">
                <a:solidFill>
                  <a:srgbClr val="151515"/>
                </a:solidFill>
              </a:rPr>
              <a:t> Zhu (visiting researcher), to start in 2014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err="1" smtClean="0">
                <a:solidFill>
                  <a:srgbClr val="151515"/>
                </a:solidFill>
              </a:rPr>
              <a:t>Yuqing</a:t>
            </a:r>
            <a:r>
              <a:rPr lang="en-US" sz="1400" dirty="0" smtClean="0">
                <a:solidFill>
                  <a:srgbClr val="151515"/>
                </a:solidFill>
              </a:rPr>
              <a:t> </a:t>
            </a:r>
            <a:r>
              <a:rPr lang="en-US" sz="1400" dirty="0" err="1" smtClean="0">
                <a:solidFill>
                  <a:srgbClr val="151515"/>
                </a:solidFill>
              </a:rPr>
              <a:t>Xiong</a:t>
            </a:r>
            <a:r>
              <a:rPr lang="en-US" sz="1400" dirty="0" smtClean="0">
                <a:solidFill>
                  <a:srgbClr val="151515"/>
                </a:solidFill>
              </a:rPr>
              <a:t> (visiting researcher)</a:t>
            </a:r>
          </a:p>
          <a:p>
            <a:pPr marL="233362" lvl="1" indent="0">
              <a:lnSpc>
                <a:spcPct val="100000"/>
              </a:lnSpc>
              <a:buNone/>
            </a:pPr>
            <a:endParaRPr lang="en-US" sz="1400" kern="1200" dirty="0" smtClean="0"/>
          </a:p>
          <a:p>
            <a:pPr>
              <a:lnSpc>
                <a:spcPct val="100000"/>
              </a:lnSpc>
              <a:buNone/>
            </a:pPr>
            <a:r>
              <a:rPr lang="en-US" sz="1600" b="1" i="1" kern="1200" dirty="0" smtClean="0">
                <a:solidFill>
                  <a:schemeClr val="bg2">
                    <a:lumMod val="10000"/>
                  </a:schemeClr>
                </a:solidFill>
              </a:rPr>
              <a:t>Past Staff Members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/>
              <a:t>Ralf Gunter (research associate)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 smtClean="0"/>
              <a:t>James </a:t>
            </a:r>
            <a:r>
              <a:rPr lang="en-US" sz="1400" dirty="0"/>
              <a:t>S. </a:t>
            </a:r>
            <a:r>
              <a:rPr lang="en-US" sz="1400" dirty="0" err="1"/>
              <a:t>Dinan</a:t>
            </a:r>
            <a:r>
              <a:rPr lang="en-US" sz="1400" dirty="0"/>
              <a:t> (postdoc)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dirty="0"/>
              <a:t>David J. </a:t>
            </a:r>
            <a:r>
              <a:rPr lang="en-US" sz="1400" dirty="0" err="1"/>
              <a:t>Goodell</a:t>
            </a:r>
            <a:r>
              <a:rPr lang="en-US" sz="1400" dirty="0"/>
              <a:t> (developer)</a:t>
            </a:r>
          </a:p>
          <a:p>
            <a:pPr marL="457200" lvl="1" indent="-223838">
              <a:lnSpc>
                <a:spcPct val="100000"/>
              </a:lnSpc>
            </a:pPr>
            <a:r>
              <a:rPr lang="en-US" sz="1400" kern="1200" dirty="0" smtClean="0">
                <a:solidFill>
                  <a:schemeClr val="bg2">
                    <a:lumMod val="10000"/>
                  </a:schemeClr>
                </a:solidFill>
              </a:rPr>
              <a:t>Darius T. </a:t>
            </a:r>
            <a:r>
              <a:rPr lang="en-US" sz="1400" kern="1200" dirty="0" err="1" smtClean="0">
                <a:solidFill>
                  <a:schemeClr val="bg2">
                    <a:lumMod val="10000"/>
                  </a:schemeClr>
                </a:solidFill>
              </a:rPr>
              <a:t>Buntinas</a:t>
            </a:r>
            <a:r>
              <a:rPr lang="en-US" sz="1400" kern="1200" dirty="0" smtClean="0">
                <a:solidFill>
                  <a:schemeClr val="bg2">
                    <a:lumMod val="10000"/>
                  </a:schemeClr>
                </a:solidFill>
              </a:rPr>
              <a:t> (developer)</a:t>
            </a:r>
          </a:p>
        </p:txBody>
      </p:sp>
      <p:sp>
        <p:nvSpPr>
          <p:cNvPr id="11" name="Content Placeholder 5"/>
          <p:cNvSpPr txBox="1">
            <a:spLocks/>
          </p:cNvSpPr>
          <p:nvPr/>
        </p:nvSpPr>
        <p:spPr bwMode="auto">
          <a:xfrm>
            <a:off x="3352800" y="838200"/>
            <a:ext cx="2743200" cy="548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marR="0" lvl="0" indent="-342900" algn="l" defTabSz="914400" rtl="0" eaLnBrk="1" fontAlgn="base" latinLnBrk="0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SzTx/>
              <a:tabLst/>
              <a:defRPr/>
            </a:pPr>
            <a:r>
              <a:rPr kumimoji="0" lang="en-US" sz="1600" b="1" i="1" u="none" strike="noStrike" kern="1200" cap="none" spc="0" normalizeH="0" baseline="0" noProof="0" dirty="0" smtClean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Current and Past Students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Rengbo</a:t>
            </a:r>
            <a:r>
              <a:rPr lang="en-US" sz="1400" dirty="0" smtClean="0">
                <a:solidFill>
                  <a:srgbClr val="151515"/>
                </a:solidFill>
              </a:rPr>
              <a:t> Pang (Ph.D.), to start in 2014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Marius </a:t>
            </a:r>
            <a:r>
              <a:rPr lang="en-US" sz="1400" dirty="0" err="1" smtClean="0">
                <a:solidFill>
                  <a:srgbClr val="151515"/>
                </a:solidFill>
              </a:rPr>
              <a:t>Horga</a:t>
            </a:r>
            <a:r>
              <a:rPr lang="en-US" sz="1400" dirty="0" smtClean="0">
                <a:solidFill>
                  <a:srgbClr val="151515"/>
                </a:solidFill>
              </a:rPr>
              <a:t> (M.S.)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Xiuxia</a:t>
            </a:r>
            <a:r>
              <a:rPr lang="en-US" sz="1400" dirty="0" smtClean="0">
                <a:solidFill>
                  <a:srgbClr val="151515"/>
                </a:solidFill>
              </a:rPr>
              <a:t> Zhang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Brian </a:t>
            </a:r>
            <a:r>
              <a:rPr lang="en-US" sz="1400" dirty="0" err="1" smtClean="0">
                <a:solidFill>
                  <a:srgbClr val="151515"/>
                </a:solidFill>
              </a:rPr>
              <a:t>Skjerven</a:t>
            </a:r>
            <a:r>
              <a:rPr lang="en-US" sz="1400" dirty="0" smtClean="0">
                <a:solidFill>
                  <a:srgbClr val="151515"/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Amer</a:t>
            </a:r>
            <a:r>
              <a:rPr lang="en-US" sz="1400" dirty="0" smtClean="0">
                <a:solidFill>
                  <a:srgbClr val="151515"/>
                </a:solidFill>
              </a:rPr>
              <a:t> </a:t>
            </a:r>
            <a:r>
              <a:rPr lang="en-US" sz="1400" dirty="0" err="1" smtClean="0">
                <a:solidFill>
                  <a:srgbClr val="151515"/>
                </a:solidFill>
              </a:rPr>
              <a:t>Halim</a:t>
            </a:r>
            <a:r>
              <a:rPr lang="en-US" sz="1400" dirty="0" smtClean="0">
                <a:solidFill>
                  <a:srgbClr val="151515"/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Chaoran</a:t>
            </a:r>
            <a:r>
              <a:rPr lang="en-US" sz="1400" dirty="0" smtClean="0">
                <a:solidFill>
                  <a:srgbClr val="151515"/>
                </a:solidFill>
              </a:rPr>
              <a:t> Yang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Min Si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>
                <a:solidFill>
                  <a:srgbClr val="151515"/>
                </a:solidFill>
              </a:rPr>
              <a:t>Xin</a:t>
            </a:r>
            <a:r>
              <a:rPr lang="en-US" sz="1400" dirty="0">
                <a:solidFill>
                  <a:srgbClr val="151515"/>
                </a:solidFill>
              </a:rPr>
              <a:t> Zhao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Alex Brooks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Huiwei</a:t>
            </a:r>
            <a:r>
              <a:rPr lang="en-US" sz="1400" dirty="0" smtClean="0">
                <a:solidFill>
                  <a:srgbClr val="151515"/>
                </a:solidFill>
              </a:rPr>
              <a:t> Lu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Yan Li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David </a:t>
            </a:r>
            <a:r>
              <a:rPr lang="en-US" sz="1400" dirty="0" err="1" smtClean="0">
                <a:solidFill>
                  <a:srgbClr val="151515"/>
                </a:solidFill>
              </a:rPr>
              <a:t>Ozog</a:t>
            </a:r>
            <a:r>
              <a:rPr lang="en-US" sz="1400" dirty="0" smtClean="0">
                <a:solidFill>
                  <a:srgbClr val="151515"/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Palden</a:t>
            </a:r>
            <a:r>
              <a:rPr lang="en-US" sz="1400" dirty="0" smtClean="0">
                <a:solidFill>
                  <a:srgbClr val="151515"/>
                </a:solidFill>
              </a:rPr>
              <a:t> Lama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rgbClr val="151515"/>
                </a:solidFill>
              </a:rPr>
              <a:t>Ziaul</a:t>
            </a:r>
            <a:r>
              <a:rPr lang="en-US" sz="1400" dirty="0" smtClean="0">
                <a:solidFill>
                  <a:srgbClr val="151515"/>
                </a:solidFill>
              </a:rPr>
              <a:t> </a:t>
            </a:r>
            <a:r>
              <a:rPr lang="en-US" sz="1400" dirty="0" err="1" smtClean="0">
                <a:solidFill>
                  <a:srgbClr val="151515"/>
                </a:solidFill>
              </a:rPr>
              <a:t>Haque</a:t>
            </a:r>
            <a:r>
              <a:rPr lang="en-US" sz="1400" dirty="0" smtClean="0">
                <a:solidFill>
                  <a:srgbClr val="151515"/>
                </a:solidFill>
              </a:rPr>
              <a:t> Olive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smtClean="0">
                <a:solidFill>
                  <a:srgbClr val="151515"/>
                </a:solidFill>
              </a:rPr>
              <a:t>Md. </a:t>
            </a:r>
            <a:r>
              <a:rPr lang="en-US" sz="1400" dirty="0" err="1" smtClean="0">
                <a:solidFill>
                  <a:srgbClr val="151515"/>
                </a:solidFill>
              </a:rPr>
              <a:t>Humayun</a:t>
            </a:r>
            <a:r>
              <a:rPr lang="en-US" sz="1400" dirty="0" smtClean="0">
                <a:solidFill>
                  <a:srgbClr val="151515"/>
                </a:solidFill>
              </a:rPr>
              <a:t> Arafat (Ph.D.)</a:t>
            </a:r>
            <a:endParaRPr lang="en-US" sz="1400" dirty="0">
              <a:solidFill>
                <a:srgbClr val="151515"/>
              </a:solidFill>
            </a:endParaRP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>
                <a:solidFill>
                  <a:srgbClr val="151515"/>
                </a:solidFill>
              </a:rPr>
              <a:t>Qingpeng</a:t>
            </a:r>
            <a:r>
              <a:rPr lang="en-US" sz="1400" dirty="0">
                <a:solidFill>
                  <a:srgbClr val="151515"/>
                </a:solidFill>
              </a:rPr>
              <a:t> </a:t>
            </a:r>
            <a:r>
              <a:rPr lang="en-US" sz="1400" dirty="0" err="1">
                <a:solidFill>
                  <a:srgbClr val="151515"/>
                </a:solidFill>
              </a:rPr>
              <a:t>Niu</a:t>
            </a:r>
            <a:r>
              <a:rPr lang="en-US" sz="1400" dirty="0">
                <a:solidFill>
                  <a:srgbClr val="151515"/>
                </a:solidFill>
              </a:rPr>
              <a:t> (Ph.D.</a:t>
            </a:r>
            <a:r>
              <a:rPr lang="en-US" sz="1400" dirty="0" smtClean="0">
                <a:solidFill>
                  <a:srgbClr val="151515"/>
                </a:solidFill>
              </a:rPr>
              <a:t>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>
                <a:solidFill>
                  <a:srgbClr val="151515"/>
                </a:solidFill>
              </a:rPr>
              <a:t>Li </a:t>
            </a:r>
            <a:r>
              <a:rPr lang="en-US" sz="1400" dirty="0" err="1">
                <a:solidFill>
                  <a:srgbClr val="151515"/>
                </a:solidFill>
              </a:rPr>
              <a:t>Rao</a:t>
            </a:r>
            <a:r>
              <a:rPr lang="en-US" sz="1400" dirty="0">
                <a:solidFill>
                  <a:srgbClr val="151515"/>
                </a:solidFill>
              </a:rPr>
              <a:t> (M.S.)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>
                <a:solidFill>
                  <a:srgbClr val="151515"/>
                </a:solidFill>
              </a:rPr>
              <a:t>Lukasz </a:t>
            </a:r>
            <a:r>
              <a:rPr lang="en-US" sz="1400" dirty="0" err="1">
                <a:solidFill>
                  <a:srgbClr val="151515"/>
                </a:solidFill>
              </a:rPr>
              <a:t>Wesolowski</a:t>
            </a:r>
            <a:r>
              <a:rPr lang="en-US" sz="1400" dirty="0">
                <a:solidFill>
                  <a:srgbClr val="151515"/>
                </a:solidFill>
              </a:rPr>
              <a:t> (Ph.D.</a:t>
            </a:r>
            <a:r>
              <a:rPr lang="en-US" sz="1400" dirty="0" smtClean="0">
                <a:solidFill>
                  <a:srgbClr val="151515"/>
                </a:solidFill>
              </a:rPr>
              <a:t>)</a:t>
            </a:r>
            <a:endParaRPr lang="en-US" sz="1400" dirty="0">
              <a:solidFill>
                <a:srgbClr val="151515"/>
              </a:solidFill>
            </a:endParaRPr>
          </a:p>
        </p:txBody>
      </p:sp>
      <p:sp>
        <p:nvSpPr>
          <p:cNvPr id="12" name="Content Placeholder 5"/>
          <p:cNvSpPr txBox="1">
            <a:spLocks/>
          </p:cNvSpPr>
          <p:nvPr/>
        </p:nvSpPr>
        <p:spPr bwMode="auto">
          <a:xfrm>
            <a:off x="6096000" y="1143000"/>
            <a:ext cx="28194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>
                <a:solidFill>
                  <a:schemeClr val="bg2">
                    <a:lumMod val="10000"/>
                  </a:schemeClr>
                </a:solidFill>
              </a:rPr>
              <a:t>Feng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</a:rPr>
              <a:t>Ji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John Jenkins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Ashwin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Aji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Shucai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Xiao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Sreeram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Potluri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Piotr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Fidkowski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James S.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Dinan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Tx/>
              <a:buChar char="–"/>
            </a:pP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Gopalakrishnan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Santhanaraman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Ping Lai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Rajesh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Sudarsan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Thomas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Scogland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(Ph.D.)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</a:pP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Ganesh </a:t>
            </a:r>
            <a:r>
              <a:rPr lang="en-US" sz="1400" dirty="0" err="1" smtClean="0">
                <a:solidFill>
                  <a:schemeClr val="bg2">
                    <a:lumMod val="10000"/>
                  </a:schemeClr>
                </a:solidFill>
              </a:rPr>
              <a:t>Narayanaswamy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 (M.S.)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  <a:p>
            <a:pPr marL="233362" lvl="1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</a:pPr>
            <a:endParaRPr lang="en-US" sz="1400" dirty="0" smtClean="0">
              <a:solidFill>
                <a:schemeClr val="bg2">
                  <a:lumMod val="10000"/>
                </a:schemeClr>
              </a:solidFill>
            </a:endParaRPr>
          </a:p>
          <a:p>
            <a:pPr>
              <a:buNone/>
            </a:pPr>
            <a:r>
              <a:rPr lang="en-US" sz="1600" b="1" i="1" dirty="0">
                <a:solidFill>
                  <a:schemeClr val="bg2">
                    <a:lumMod val="10000"/>
                  </a:schemeClr>
                </a:solidFill>
              </a:rPr>
              <a:t>Advisory Board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/>
              <a:buChar char="–"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Rajeev Thakur (</a:t>
            </a:r>
            <a:r>
              <a:rPr lang="en-US" sz="1400" dirty="0" smtClean="0">
                <a:solidFill>
                  <a:schemeClr val="bg2">
                    <a:lumMod val="10000"/>
                  </a:schemeClr>
                </a:solidFill>
              </a:rPr>
              <a:t>deputy division 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director)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/>
              <a:buChar char="–"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Marc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</a:rPr>
              <a:t>Snir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 (division director)</a:t>
            </a:r>
          </a:p>
          <a:p>
            <a:pPr lvl="1" indent="-223838" fontAlgn="base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/>
              <a:buChar char="–"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Rusty Lusk (retired, STA)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94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are looking for people!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838200"/>
            <a:ext cx="8610600" cy="5791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Multiple openings for various research positions at Argonne (U.S. Department of Energy National Laboratory)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M.S. level: Graduate students and </a:t>
            </a:r>
            <a:r>
              <a:rPr lang="en-US" dirty="0" err="1" smtClean="0"/>
              <a:t>Predoctoral</a:t>
            </a:r>
            <a:r>
              <a:rPr lang="en-US" dirty="0" smtClean="0"/>
              <a:t> researchers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Ph.D. level: Graduate students and Postdoctoral researchers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Senior positions: Software developer and Assistant computer scientist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U.S. citizenship not required; work visas are sponsored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Work on the largest supercomputers in the world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Focus areas are in scientific computing and cloud computing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Various projects on Runtime systems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MPI and other communication systems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Threading models and Operating Systems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Accelerator models (GPUs, Intel Xeon Phi, heterogeneous memory models)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Contact: </a:t>
            </a:r>
            <a:r>
              <a:rPr lang="en-US" dirty="0" smtClean="0">
                <a:hlinkClick r:id="rId2"/>
              </a:rPr>
              <a:t>balaji@mcs.anl.gov</a:t>
            </a:r>
            <a:r>
              <a:rPr lang="en-US" dirty="0" smtClean="0"/>
              <a:t> or </a:t>
            </a:r>
            <a:r>
              <a:rPr lang="en-US" dirty="0" smtClean="0">
                <a:hlinkClick r:id="rId3"/>
              </a:rPr>
              <a:t>http://www.mcs.anl.gov/~balaji</a:t>
            </a:r>
            <a:endParaRPr lang="en-US" dirty="0" smtClean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303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04800" y="5715000"/>
            <a:ext cx="8229600" cy="838200"/>
          </a:xfrm>
        </p:spPr>
        <p:txBody>
          <a:bodyPr/>
          <a:lstStyle/>
          <a:p>
            <a:pPr algn="ctr"/>
            <a:r>
              <a:rPr lang="en-US" dirty="0" smtClean="0"/>
              <a:t>Web: </a:t>
            </a:r>
            <a:r>
              <a:rPr lang="en-US" dirty="0" smtClean="0">
                <a:hlinkClick r:id="rId2"/>
              </a:rPr>
              <a:t>http://www.mcs.anl.gov/~balaji</a:t>
            </a:r>
            <a:r>
              <a:rPr lang="en-US" dirty="0"/>
              <a:t>	</a:t>
            </a:r>
            <a:r>
              <a:rPr lang="en-US" dirty="0" smtClean="0"/>
              <a:t>	Email: </a:t>
            </a:r>
            <a:r>
              <a:rPr lang="en-US" dirty="0" smtClean="0">
                <a:hlinkClick r:id="rId3"/>
              </a:rPr>
              <a:t>balaji@mcs.anl.gov</a:t>
            </a:r>
            <a:endParaRPr lang="en-US" dirty="0" smtClean="0"/>
          </a:p>
          <a:p>
            <a:pPr algn="ctr"/>
            <a:r>
              <a:rPr lang="en-US" dirty="0" smtClean="0"/>
              <a:t>Group website:</a:t>
            </a:r>
            <a:r>
              <a:rPr lang="en-US" dirty="0"/>
              <a:t> </a:t>
            </a:r>
            <a:r>
              <a:rPr lang="en-US" dirty="0" smtClean="0">
                <a:hlinkClick r:id="rId4"/>
              </a:rPr>
              <a:t>http://collab.mcs.anl.gov/display/PMRS</a:t>
            </a:r>
            <a:endParaRPr lang="en-US" dirty="0" smtClean="0"/>
          </a:p>
        </p:txBody>
      </p:sp>
      <p:pic>
        <p:nvPicPr>
          <p:cNvPr id="7" name="Picture 6" descr="group_pic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58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00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Scientific Simulations and Parallel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14400"/>
            <a:ext cx="4419600" cy="53340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Increasing importance of parallel computing for scientific simulations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Increasingly large system sizes, in the 10s of </a:t>
            </a:r>
            <a:r>
              <a:rPr lang="en-US" dirty="0" err="1" smtClean="0"/>
              <a:t>petaflops</a:t>
            </a:r>
            <a:r>
              <a:rPr lang="en-US" dirty="0" smtClean="0"/>
              <a:t> today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Expected to increase to an </a:t>
            </a:r>
            <a:r>
              <a:rPr lang="en-US" dirty="0" err="1" smtClean="0"/>
              <a:t>exaflop</a:t>
            </a:r>
            <a:r>
              <a:rPr lang="en-US" dirty="0" smtClean="0"/>
              <a:t> level performance by the end of this decade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Used in almost all aspects of scientific computing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Alternative energy (biofuels, solar cells), improvements to non-fossil-fuels (nuclear reactors), sophisticated batteries, efficient automobiles (flights, cars)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pic>
        <p:nvPicPr>
          <p:cNvPr id="5" name="Picture 4" descr="th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838200"/>
            <a:ext cx="3505200" cy="2329927"/>
          </a:xfrm>
          <a:prstGeom prst="rect">
            <a:avLst/>
          </a:prstGeom>
          <a:ln>
            <a:solidFill>
              <a:srgbClr val="15151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mira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3687288"/>
            <a:ext cx="3505200" cy="2333007"/>
          </a:xfrm>
          <a:prstGeom prst="rect">
            <a:avLst/>
          </a:prstGeom>
          <a:ln>
            <a:solidFill>
              <a:srgbClr val="151515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5029200" y="3200400"/>
            <a:ext cx="388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chemeClr val="bg2">
                    <a:lumMod val="10000"/>
                  </a:schemeClr>
                </a:solidFill>
              </a:rPr>
              <a:t>Tianhe-2 (China), 32 </a:t>
            </a:r>
            <a:r>
              <a:rPr lang="en-US" sz="1400" b="1" i="1" dirty="0" err="1" smtClean="0">
                <a:solidFill>
                  <a:schemeClr val="bg2">
                    <a:lumMod val="10000"/>
                  </a:schemeClr>
                </a:solidFill>
              </a:rPr>
              <a:t>Petaflops</a:t>
            </a:r>
            <a:r>
              <a:rPr lang="en-US" sz="1400" b="1" i="1" dirty="0" smtClean="0">
                <a:solidFill>
                  <a:schemeClr val="bg2">
                    <a:lumMod val="10000"/>
                  </a:schemeClr>
                </a:solidFill>
              </a:rPr>
              <a:t>; 3.12 million cores</a:t>
            </a:r>
            <a:endParaRPr lang="en-US" sz="1400" b="1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76800" y="6016823"/>
            <a:ext cx="411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chemeClr val="bg2">
                    <a:lumMod val="10000"/>
                  </a:schemeClr>
                </a:solidFill>
              </a:rPr>
              <a:t>Mira (Argonne, USA), 10 </a:t>
            </a:r>
            <a:r>
              <a:rPr lang="en-US" sz="1400" b="1" i="1" dirty="0" err="1" smtClean="0">
                <a:solidFill>
                  <a:schemeClr val="bg2">
                    <a:lumMod val="10000"/>
                  </a:schemeClr>
                </a:solidFill>
              </a:rPr>
              <a:t>Petaflops</a:t>
            </a:r>
            <a:r>
              <a:rPr lang="en-US" sz="1400" b="1" i="1" dirty="0" smtClean="0">
                <a:solidFill>
                  <a:schemeClr val="bg2">
                    <a:lumMod val="10000"/>
                  </a:schemeClr>
                </a:solidFill>
              </a:rPr>
              <a:t>; 0.76 million cores</a:t>
            </a:r>
            <a:endParaRPr lang="en-US" sz="1400" b="1" i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548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 in Scientific Simulations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382000" cy="5410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What is reproducibility?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When you run the same simulation with the same input, you get the same result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Different levels of reproducibility exist, including bit-wise </a:t>
            </a:r>
            <a:r>
              <a:rPr lang="en-US" dirty="0" err="1" smtClean="0"/>
              <a:t>reproducibilty</a:t>
            </a: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Cost of bit-wise reproducibility is high, especially for large-scale machines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Cannot have any </a:t>
            </a:r>
            <a:r>
              <a:rPr lang="en-US" dirty="0" err="1" smtClean="0"/>
              <a:t>nondeterminism</a:t>
            </a:r>
            <a:r>
              <a:rPr lang="en-US" dirty="0" smtClean="0"/>
              <a:t> in the execution; all steps of the execution have the follow the same path every time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Benefits are mainly with correctness checks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Very simple correctness properties: you either get the same answer (correct) or you don’t (incorrect)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Several applications tend to require bit-wise reproducibility, sometimes just for contractual reasons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Examples in nuclear reactors, drug designs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7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Reduction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762000"/>
            <a:ext cx="8610600" cy="55626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MPI (Message Passing Interface) is the de facto standard for parallel programming on supercomputers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MPI Reduction operations are a heavily used subset of the MPI standard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MPI_REDUCE, MPI_ALLREDUCE, MPI_SCAN, MPI_EXSCAN, etc.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Used to compute on data contributed by a group of processes, the result of which is deposited on one or all processes</a:t>
            </a:r>
          </a:p>
          <a:p>
            <a:pPr lvl="1">
              <a:lnSpc>
                <a:spcPct val="100000"/>
              </a:lnSpc>
            </a:pPr>
            <a:r>
              <a:rPr lang="en-US" i="1" dirty="0" smtClean="0">
                <a:solidFill>
                  <a:srgbClr val="800000"/>
                </a:solidFill>
              </a:rPr>
              <a:t>Every process contributes one element to the reduction (loosely speaking)</a:t>
            </a:r>
          </a:p>
          <a:p>
            <a:pPr>
              <a:lnSpc>
                <a:spcPct val="100000"/>
              </a:lnSpc>
            </a:pPr>
            <a:r>
              <a:rPr lang="en-US" dirty="0" smtClean="0"/>
              <a:t>MPI-3.0 does not guarantee a deterministic behavior, but strongly recommends it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Impact: several optimizations need to be disabled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when MPI runs in “deterministic mode”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Most MPI implementations provide such a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“deterministic mode” either by default or through</a:t>
            </a:r>
          </a:p>
          <a:p>
            <a:pPr marL="457200" lvl="1" indent="0">
              <a:lnSpc>
                <a:spcPct val="100000"/>
              </a:lnSpc>
              <a:buNone/>
            </a:pPr>
            <a:r>
              <a:rPr lang="en-US" dirty="0"/>
              <a:t> </a:t>
            </a:r>
            <a:r>
              <a:rPr lang="en-US" dirty="0" smtClean="0"/>
              <a:t>    an environment or configuration setting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6400800" y="4419600"/>
            <a:ext cx="2438400" cy="1981200"/>
            <a:chOff x="6477000" y="381000"/>
            <a:chExt cx="2438400" cy="1981200"/>
          </a:xfrm>
        </p:grpSpPr>
        <p:sp>
          <p:nvSpPr>
            <p:cNvPr id="5" name="Oval 4"/>
            <p:cNvSpPr/>
            <p:nvPr/>
          </p:nvSpPr>
          <p:spPr bwMode="auto">
            <a:xfrm>
              <a:off x="7467600" y="3810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6858000" y="10668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8077200" y="10668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477000" y="19050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7162800" y="19050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0" name="Oval 9"/>
            <p:cNvSpPr/>
            <p:nvPr/>
          </p:nvSpPr>
          <p:spPr bwMode="auto">
            <a:xfrm>
              <a:off x="7772400" y="19050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1" name="Oval 10"/>
            <p:cNvSpPr/>
            <p:nvPr/>
          </p:nvSpPr>
          <p:spPr bwMode="auto">
            <a:xfrm>
              <a:off x="8458200" y="1905000"/>
              <a:ext cx="457200" cy="457200"/>
            </a:xfrm>
            <a:prstGeom prst="ellipse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cxnSp>
          <p:nvCxnSpPr>
            <p:cNvPr id="13" name="Straight Arrow Connector 12"/>
            <p:cNvCxnSpPr>
              <a:stCxn id="8" idx="0"/>
              <a:endCxn id="6" idx="3"/>
            </p:cNvCxnSpPr>
            <p:nvPr/>
          </p:nvCxnSpPr>
          <p:spPr bwMode="auto">
            <a:xfrm flipV="1">
              <a:off x="6705600" y="1457045"/>
              <a:ext cx="219355" cy="447955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8" name="Straight Arrow Connector 17"/>
            <p:cNvCxnSpPr>
              <a:stCxn id="9" idx="0"/>
              <a:endCxn id="6" idx="5"/>
            </p:cNvCxnSpPr>
            <p:nvPr/>
          </p:nvCxnSpPr>
          <p:spPr bwMode="auto">
            <a:xfrm flipH="1" flipV="1">
              <a:off x="7248245" y="1457045"/>
              <a:ext cx="143155" cy="447955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1" name="Straight Arrow Connector 20"/>
            <p:cNvCxnSpPr>
              <a:stCxn id="10" idx="0"/>
              <a:endCxn id="7" idx="3"/>
            </p:cNvCxnSpPr>
            <p:nvPr/>
          </p:nvCxnSpPr>
          <p:spPr bwMode="auto">
            <a:xfrm flipV="1">
              <a:off x="8001000" y="1457045"/>
              <a:ext cx="143155" cy="447955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2" name="Straight Arrow Connector 21"/>
            <p:cNvCxnSpPr>
              <a:stCxn id="11" idx="0"/>
              <a:endCxn id="7" idx="5"/>
            </p:cNvCxnSpPr>
            <p:nvPr/>
          </p:nvCxnSpPr>
          <p:spPr bwMode="auto">
            <a:xfrm flipH="1" flipV="1">
              <a:off x="8467445" y="1457045"/>
              <a:ext cx="219355" cy="447955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" name="Straight Arrow Connector 27"/>
            <p:cNvCxnSpPr>
              <a:stCxn id="6" idx="7"/>
              <a:endCxn id="5" idx="3"/>
            </p:cNvCxnSpPr>
            <p:nvPr/>
          </p:nvCxnSpPr>
          <p:spPr bwMode="auto">
            <a:xfrm flipV="1">
              <a:off x="7248245" y="771245"/>
              <a:ext cx="286310" cy="362510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7" idx="1"/>
              <a:endCxn id="5" idx="5"/>
            </p:cNvCxnSpPr>
            <p:nvPr/>
          </p:nvCxnSpPr>
          <p:spPr bwMode="auto">
            <a:xfrm flipH="1" flipV="1">
              <a:off x="7857845" y="771245"/>
              <a:ext cx="286310" cy="362510"/>
            </a:xfrm>
            <a:prstGeom prst="straightConnector1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947439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 Issues in MPI Reduction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305800" cy="5638800"/>
          </a:xfrm>
        </p:spPr>
        <p:txBody>
          <a:bodyPr/>
          <a:lstStyle/>
          <a:p>
            <a:r>
              <a:rPr lang="en-US" dirty="0" smtClean="0"/>
              <a:t>Two primary sources of </a:t>
            </a:r>
            <a:r>
              <a:rPr lang="en-US" dirty="0" err="1" smtClean="0"/>
              <a:t>nondeterminism</a:t>
            </a:r>
            <a:endParaRPr lang="en-US" dirty="0" smtClean="0"/>
          </a:p>
          <a:p>
            <a:pPr lvl="1"/>
            <a:r>
              <a:rPr lang="en-US" dirty="0" smtClean="0"/>
              <a:t>Nondeterministic computational flow</a:t>
            </a:r>
          </a:p>
          <a:p>
            <a:pPr lvl="2"/>
            <a:r>
              <a:rPr lang="en-US" dirty="0" smtClean="0"/>
              <a:t>E.g., one way of doing reduction is to locally compute in whatever order the incoming messages arrive</a:t>
            </a:r>
          </a:p>
          <a:p>
            <a:pPr lvl="2"/>
            <a:r>
              <a:rPr lang="en-US" dirty="0" smtClean="0"/>
              <a:t>Not a problem in most MPI implementations</a:t>
            </a:r>
          </a:p>
          <a:p>
            <a:pPr lvl="1"/>
            <a:r>
              <a:rPr lang="en-US" dirty="0" smtClean="0"/>
              <a:t>Order </a:t>
            </a:r>
            <a:r>
              <a:rPr lang="en-US" dirty="0"/>
              <a:t>of computation: A + (B + C)  !=  (A + B) + C</a:t>
            </a:r>
          </a:p>
          <a:p>
            <a:r>
              <a:rPr lang="en-US" dirty="0" smtClean="0"/>
              <a:t>Example of unordered computation: Topology-aware reduction</a:t>
            </a:r>
          </a:p>
          <a:p>
            <a:pPr lvl="1"/>
            <a:r>
              <a:rPr lang="en-US" dirty="0" smtClean="0"/>
              <a:t>The idea of topology-aware reduction is to take advantage of the physical hierarchy of the system for reduction</a:t>
            </a:r>
          </a:p>
          <a:p>
            <a:pPr lvl="1"/>
            <a:r>
              <a:rPr lang="en-US" dirty="0" smtClean="0"/>
              <a:t>Local reduction on the node; only the result is forwarded to other nodes: improves number of network messages and hence performance</a:t>
            </a:r>
          </a:p>
          <a:p>
            <a:pPr lvl="1"/>
            <a:r>
              <a:rPr lang="en-US" dirty="0" smtClean="0"/>
              <a:t>Obviously, the order of operations depends on the hardware topology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808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 Issues with Order of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838200"/>
            <a:ext cx="8610600" cy="56388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 smtClean="0"/>
              <a:t>Order </a:t>
            </a:r>
            <a:r>
              <a:rPr lang="en-US" dirty="0"/>
              <a:t>of computation: A + (B + C)  !=  (A + B) + </a:t>
            </a:r>
            <a:r>
              <a:rPr lang="en-US" dirty="0" smtClean="0"/>
              <a:t>C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Floating point arithmetic loses information when a large value is added to a small value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 dirty="0" smtClean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Consider: S = A[1] + A[2] + A[3] + … + A[1billion]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A[1] = A[2] = A[3] = … = A[1billion – 1] = 1e-5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A[1biillion] = 1e5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 dirty="0" smtClean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Option 1:</a:t>
            </a:r>
            <a:endParaRPr lang="en-US" dirty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</a:t>
            </a:r>
            <a:r>
              <a:rPr lang="en-US" dirty="0"/>
              <a:t>A</a:t>
            </a:r>
            <a:r>
              <a:rPr lang="en-US" dirty="0" smtClean="0"/>
              <a:t>dd A[1], A[2], …, A[1billion – 1] first, we get: 1e4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Add this to A[1billion], we get, S = 1e5 + 1e4 = 1.1e5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 dirty="0" smtClean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Option 2:</a:t>
            </a:r>
            <a:endParaRPr lang="en-US" dirty="0"/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</a:t>
            </a:r>
            <a:r>
              <a:rPr lang="en-US" dirty="0"/>
              <a:t>A</a:t>
            </a:r>
            <a:r>
              <a:rPr lang="en-US" dirty="0" smtClean="0"/>
              <a:t>dd A[1billion] + A[1], we get: 1e5 + 1e-5 = 1e5 (rounding)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dirty="0" smtClean="0"/>
              <a:t>	Now, add (A[1billion] + A[1]) + A[2]: 1e5 + 1e-5 = 1e5 (rounding)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863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 of this paper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focus of this paper is to understand the performance and correctness implications of nondeterministic MPI reduction operations</a:t>
            </a:r>
          </a:p>
          <a:p>
            <a:r>
              <a:rPr lang="en-US" dirty="0" smtClean="0"/>
              <a:t>How much performance improvement can be get through nondeterministic reductions?</a:t>
            </a:r>
          </a:p>
          <a:p>
            <a:r>
              <a:rPr lang="en-US" dirty="0" smtClean="0"/>
              <a:t>How much inconsistency do we generate in the result due to this </a:t>
            </a:r>
            <a:r>
              <a:rPr lang="en-US" dirty="0" err="1" smtClean="0"/>
              <a:t>nondeterminism</a:t>
            </a:r>
            <a:r>
              <a:rPr lang="en-US" dirty="0" smtClean="0"/>
              <a:t>?</a:t>
            </a:r>
          </a:p>
          <a:p>
            <a:r>
              <a:rPr lang="en-US" dirty="0" smtClean="0"/>
              <a:t>In this paper, we use MPI_SUM as a case study, but the conclusions apply to other operations as well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241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Topology-aware Reductions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25146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Primary goal is performance optimization at the cost of (some) loss of determinism/reproducibility</a:t>
            </a:r>
          </a:p>
          <a:p>
            <a:pPr>
              <a:lnSpc>
                <a:spcPct val="110000"/>
              </a:lnSpc>
            </a:pPr>
            <a:r>
              <a:rPr lang="en-US" dirty="0"/>
              <a:t>E</a:t>
            </a:r>
            <a:r>
              <a:rPr lang="en-US" dirty="0" smtClean="0"/>
              <a:t>xample of topology-aware reduction is with multicore nodes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S</a:t>
            </a:r>
            <a:r>
              <a:rPr lang="en-US" dirty="0" smtClean="0"/>
              <a:t>everal implementations of MPI (e.g., MPICH, MVAPICH, and Intel MPI), detect the physical topology of the node and optimize reduction operations for multicore architectures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2514600" y="5029200"/>
            <a:ext cx="1371600" cy="1371600"/>
            <a:chOff x="1371600" y="4191000"/>
            <a:chExt cx="990600" cy="990600"/>
          </a:xfrm>
        </p:grpSpPr>
        <p:sp>
          <p:nvSpPr>
            <p:cNvPr id="24" name="Rectangle 23"/>
            <p:cNvSpPr/>
            <p:nvPr/>
          </p:nvSpPr>
          <p:spPr bwMode="auto">
            <a:xfrm>
              <a:off x="1371600" y="4191000"/>
              <a:ext cx="990600" cy="990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25" name="Oval 24"/>
            <p:cNvSpPr/>
            <p:nvPr/>
          </p:nvSpPr>
          <p:spPr bwMode="auto">
            <a:xfrm>
              <a:off x="14478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12</a:t>
              </a:r>
            </a:p>
          </p:txBody>
        </p:sp>
        <p:sp>
          <p:nvSpPr>
            <p:cNvPr id="26" name="Oval 25"/>
            <p:cNvSpPr/>
            <p:nvPr/>
          </p:nvSpPr>
          <p:spPr bwMode="auto">
            <a:xfrm>
              <a:off x="19050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13</a:t>
              </a:r>
            </a:p>
          </p:txBody>
        </p:sp>
        <p:sp>
          <p:nvSpPr>
            <p:cNvPr id="27" name="Oval 26"/>
            <p:cNvSpPr/>
            <p:nvPr/>
          </p:nvSpPr>
          <p:spPr bwMode="auto">
            <a:xfrm>
              <a:off x="14478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14</a:t>
              </a:r>
            </a:p>
          </p:txBody>
        </p:sp>
        <p:sp>
          <p:nvSpPr>
            <p:cNvPr id="28" name="Oval 27"/>
            <p:cNvSpPr/>
            <p:nvPr/>
          </p:nvSpPr>
          <p:spPr bwMode="auto">
            <a:xfrm>
              <a:off x="19050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15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990600" y="5029200"/>
            <a:ext cx="1371600" cy="1371600"/>
            <a:chOff x="1371600" y="4191000"/>
            <a:chExt cx="990600" cy="990600"/>
          </a:xfrm>
        </p:grpSpPr>
        <p:sp>
          <p:nvSpPr>
            <p:cNvPr id="114" name="Rectangle 113"/>
            <p:cNvSpPr/>
            <p:nvPr/>
          </p:nvSpPr>
          <p:spPr bwMode="auto">
            <a:xfrm>
              <a:off x="1371600" y="4191000"/>
              <a:ext cx="990600" cy="990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15" name="Oval 114"/>
            <p:cNvSpPr/>
            <p:nvPr/>
          </p:nvSpPr>
          <p:spPr bwMode="auto">
            <a:xfrm>
              <a:off x="14478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8</a:t>
              </a:r>
            </a:p>
          </p:txBody>
        </p:sp>
        <p:sp>
          <p:nvSpPr>
            <p:cNvPr id="116" name="Oval 115"/>
            <p:cNvSpPr/>
            <p:nvPr/>
          </p:nvSpPr>
          <p:spPr bwMode="auto">
            <a:xfrm>
              <a:off x="19050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9</a:t>
              </a:r>
            </a:p>
          </p:txBody>
        </p:sp>
        <p:sp>
          <p:nvSpPr>
            <p:cNvPr id="117" name="Oval 116"/>
            <p:cNvSpPr/>
            <p:nvPr/>
          </p:nvSpPr>
          <p:spPr bwMode="auto">
            <a:xfrm>
              <a:off x="14478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10</a:t>
              </a:r>
            </a:p>
          </p:txBody>
        </p:sp>
        <p:sp>
          <p:nvSpPr>
            <p:cNvPr id="118" name="Oval 117"/>
            <p:cNvSpPr/>
            <p:nvPr/>
          </p:nvSpPr>
          <p:spPr bwMode="auto">
            <a:xfrm>
              <a:off x="19050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11</a:t>
              </a: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2514600" y="3505200"/>
            <a:ext cx="1371600" cy="1371600"/>
            <a:chOff x="1371600" y="4191000"/>
            <a:chExt cx="990600" cy="990600"/>
          </a:xfrm>
        </p:grpSpPr>
        <p:sp>
          <p:nvSpPr>
            <p:cNvPr id="120" name="Rectangle 119"/>
            <p:cNvSpPr/>
            <p:nvPr/>
          </p:nvSpPr>
          <p:spPr bwMode="auto">
            <a:xfrm>
              <a:off x="1371600" y="4191000"/>
              <a:ext cx="990600" cy="990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1" name="Oval 120"/>
            <p:cNvSpPr/>
            <p:nvPr/>
          </p:nvSpPr>
          <p:spPr bwMode="auto">
            <a:xfrm>
              <a:off x="14478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>
                  <a:solidFill>
                    <a:srgbClr val="151515"/>
                  </a:solidFill>
                  <a:latin typeface="Calibri" pitchFamily="34" charset="0"/>
                </a:rPr>
                <a:t>4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2" name="Oval 121"/>
            <p:cNvSpPr/>
            <p:nvPr/>
          </p:nvSpPr>
          <p:spPr bwMode="auto">
            <a:xfrm>
              <a:off x="19050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5</a:t>
              </a:r>
            </a:p>
          </p:txBody>
        </p:sp>
        <p:sp>
          <p:nvSpPr>
            <p:cNvPr id="123" name="Oval 122"/>
            <p:cNvSpPr/>
            <p:nvPr/>
          </p:nvSpPr>
          <p:spPr bwMode="auto">
            <a:xfrm>
              <a:off x="14478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6</a:t>
              </a:r>
            </a:p>
          </p:txBody>
        </p:sp>
        <p:sp>
          <p:nvSpPr>
            <p:cNvPr id="124" name="Oval 123"/>
            <p:cNvSpPr/>
            <p:nvPr/>
          </p:nvSpPr>
          <p:spPr bwMode="auto">
            <a:xfrm>
              <a:off x="19050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7</a:t>
              </a:r>
            </a:p>
          </p:txBody>
        </p:sp>
      </p:grpSp>
      <p:grpSp>
        <p:nvGrpSpPr>
          <p:cNvPr id="125" name="Group 124"/>
          <p:cNvGrpSpPr/>
          <p:nvPr/>
        </p:nvGrpSpPr>
        <p:grpSpPr>
          <a:xfrm>
            <a:off x="990600" y="3505200"/>
            <a:ext cx="1371600" cy="1371600"/>
            <a:chOff x="1371600" y="4191000"/>
            <a:chExt cx="990600" cy="990600"/>
          </a:xfrm>
        </p:grpSpPr>
        <p:sp>
          <p:nvSpPr>
            <p:cNvPr id="126" name="Rectangle 125"/>
            <p:cNvSpPr/>
            <p:nvPr/>
          </p:nvSpPr>
          <p:spPr bwMode="auto">
            <a:xfrm>
              <a:off x="1371600" y="4191000"/>
              <a:ext cx="990600" cy="990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7" name="Oval 126"/>
            <p:cNvSpPr/>
            <p:nvPr/>
          </p:nvSpPr>
          <p:spPr bwMode="auto">
            <a:xfrm>
              <a:off x="14478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0</a:t>
              </a:r>
            </a:p>
          </p:txBody>
        </p:sp>
        <p:sp>
          <p:nvSpPr>
            <p:cNvPr id="128" name="Oval 127"/>
            <p:cNvSpPr/>
            <p:nvPr/>
          </p:nvSpPr>
          <p:spPr bwMode="auto">
            <a:xfrm>
              <a:off x="1905000" y="42672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</a:t>
              </a:r>
            </a:p>
          </p:txBody>
        </p:sp>
        <p:sp>
          <p:nvSpPr>
            <p:cNvPr id="129" name="Oval 128"/>
            <p:cNvSpPr/>
            <p:nvPr/>
          </p:nvSpPr>
          <p:spPr bwMode="auto">
            <a:xfrm>
              <a:off x="14478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2</a:t>
              </a:r>
            </a:p>
          </p:txBody>
        </p:sp>
        <p:sp>
          <p:nvSpPr>
            <p:cNvPr id="130" name="Oval 129"/>
            <p:cNvSpPr/>
            <p:nvPr/>
          </p:nvSpPr>
          <p:spPr bwMode="auto">
            <a:xfrm>
              <a:off x="1905000" y="4724400"/>
              <a:ext cx="381000" cy="3810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3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1546390" y="4060990"/>
            <a:ext cx="1806410" cy="1784020"/>
            <a:chOff x="1546390" y="4060990"/>
            <a:chExt cx="1806410" cy="1784020"/>
          </a:xfrm>
        </p:grpSpPr>
        <p:grpSp>
          <p:nvGrpSpPr>
            <p:cNvPr id="133" name="Group 132"/>
            <p:cNvGrpSpPr/>
            <p:nvPr/>
          </p:nvGrpSpPr>
          <p:grpSpPr>
            <a:xfrm>
              <a:off x="3070390" y="4060990"/>
              <a:ext cx="282410" cy="260020"/>
              <a:chOff x="3070390" y="4060990"/>
              <a:chExt cx="282410" cy="260020"/>
            </a:xfrm>
          </p:grpSpPr>
          <p:cxnSp>
            <p:nvCxnSpPr>
              <p:cNvPr id="30" name="Straight Arrow Connector 29"/>
              <p:cNvCxnSpPr>
                <a:stCxn id="122" idx="3"/>
                <a:endCxn id="121" idx="5"/>
              </p:cNvCxnSpPr>
              <p:nvPr/>
            </p:nvCxnSpPr>
            <p:spPr bwMode="auto">
              <a:xfrm flipH="1">
                <a:off x="3070390" y="4060990"/>
                <a:ext cx="26002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31" name="Straight Arrow Connector 30"/>
              <p:cNvCxnSpPr>
                <a:endCxn id="121" idx="5"/>
              </p:cNvCxnSpPr>
              <p:nvPr/>
            </p:nvCxnSpPr>
            <p:spPr bwMode="auto">
              <a:xfrm flipH="1" flipV="1">
                <a:off x="3070390" y="4060990"/>
                <a:ext cx="282410" cy="20621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34" name="Straight Arrow Connector 33"/>
              <p:cNvCxnSpPr>
                <a:stCxn id="123" idx="7"/>
                <a:endCxn id="121" idx="5"/>
              </p:cNvCxnSpPr>
              <p:nvPr/>
            </p:nvCxnSpPr>
            <p:spPr bwMode="auto">
              <a:xfrm flipV="1">
                <a:off x="3070390" y="4060990"/>
                <a:ext cx="0" cy="26002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  <p:grpSp>
          <p:nvGrpSpPr>
            <p:cNvPr id="134" name="Group 133"/>
            <p:cNvGrpSpPr/>
            <p:nvPr/>
          </p:nvGrpSpPr>
          <p:grpSpPr>
            <a:xfrm>
              <a:off x="3070390" y="5584990"/>
              <a:ext cx="260020" cy="260020"/>
              <a:chOff x="3070390" y="3984790"/>
              <a:chExt cx="260020" cy="260020"/>
            </a:xfrm>
          </p:grpSpPr>
          <p:cxnSp>
            <p:nvCxnSpPr>
              <p:cNvPr id="135" name="Straight Arrow Connector 134"/>
              <p:cNvCxnSpPr>
                <a:stCxn id="26" idx="3"/>
                <a:endCxn id="25" idx="5"/>
              </p:cNvCxnSpPr>
              <p:nvPr/>
            </p:nvCxnSpPr>
            <p:spPr bwMode="auto">
              <a:xfrm flipH="1">
                <a:off x="3070390" y="3984790"/>
                <a:ext cx="26002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136" name="Straight Arrow Connector 135"/>
              <p:cNvCxnSpPr>
                <a:stCxn id="28" idx="1"/>
                <a:endCxn id="25" idx="5"/>
              </p:cNvCxnSpPr>
              <p:nvPr/>
            </p:nvCxnSpPr>
            <p:spPr bwMode="auto">
              <a:xfrm flipH="1" flipV="1">
                <a:off x="3070390" y="3984790"/>
                <a:ext cx="260020" cy="26002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137" name="Straight Arrow Connector 136"/>
              <p:cNvCxnSpPr>
                <a:stCxn id="27" idx="7"/>
                <a:endCxn id="25" idx="5"/>
              </p:cNvCxnSpPr>
              <p:nvPr/>
            </p:nvCxnSpPr>
            <p:spPr bwMode="auto">
              <a:xfrm flipV="1">
                <a:off x="3070390" y="3984790"/>
                <a:ext cx="0" cy="26002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  <p:grpSp>
          <p:nvGrpSpPr>
            <p:cNvPr id="138" name="Group 137"/>
            <p:cNvGrpSpPr/>
            <p:nvPr/>
          </p:nvGrpSpPr>
          <p:grpSpPr>
            <a:xfrm>
              <a:off x="1546390" y="5584990"/>
              <a:ext cx="260020" cy="260020"/>
              <a:chOff x="3070390" y="3984790"/>
              <a:chExt cx="260020" cy="260020"/>
            </a:xfrm>
          </p:grpSpPr>
          <p:cxnSp>
            <p:nvCxnSpPr>
              <p:cNvPr id="139" name="Straight Arrow Connector 138"/>
              <p:cNvCxnSpPr>
                <a:stCxn id="116" idx="3"/>
                <a:endCxn id="115" idx="5"/>
              </p:cNvCxnSpPr>
              <p:nvPr/>
            </p:nvCxnSpPr>
            <p:spPr bwMode="auto">
              <a:xfrm flipH="1">
                <a:off x="3070390" y="3984790"/>
                <a:ext cx="260020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140" name="Straight Arrow Connector 139"/>
              <p:cNvCxnSpPr>
                <a:stCxn id="118" idx="1"/>
                <a:endCxn id="115" idx="5"/>
              </p:cNvCxnSpPr>
              <p:nvPr/>
            </p:nvCxnSpPr>
            <p:spPr bwMode="auto">
              <a:xfrm flipH="1" flipV="1">
                <a:off x="3070390" y="3984790"/>
                <a:ext cx="260020" cy="26002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  <p:cxnSp>
            <p:nvCxnSpPr>
              <p:cNvPr id="141" name="Straight Arrow Connector 140"/>
              <p:cNvCxnSpPr>
                <a:stCxn id="117" idx="7"/>
                <a:endCxn id="115" idx="5"/>
              </p:cNvCxnSpPr>
              <p:nvPr/>
            </p:nvCxnSpPr>
            <p:spPr bwMode="auto">
              <a:xfrm flipV="1">
                <a:off x="3070390" y="3984790"/>
                <a:ext cx="0" cy="26002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</p:grpSp>
      <p:grpSp>
        <p:nvGrpSpPr>
          <p:cNvPr id="146" name="Group 145"/>
          <p:cNvGrpSpPr/>
          <p:nvPr/>
        </p:nvGrpSpPr>
        <p:grpSpPr>
          <a:xfrm>
            <a:off x="1359877" y="3874477"/>
            <a:ext cx="1337487" cy="1337487"/>
            <a:chOff x="1359877" y="3786554"/>
            <a:chExt cx="1337487" cy="1337487"/>
          </a:xfrm>
        </p:grpSpPr>
        <p:cxnSp>
          <p:nvCxnSpPr>
            <p:cNvPr id="48" name="Straight Arrow Connector 47"/>
            <p:cNvCxnSpPr>
              <a:stCxn id="121" idx="2"/>
              <a:endCxn id="127" idx="6"/>
            </p:cNvCxnSpPr>
            <p:nvPr/>
          </p:nvCxnSpPr>
          <p:spPr bwMode="auto">
            <a:xfrm flipH="1">
              <a:off x="1623646" y="3786554"/>
              <a:ext cx="996462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0" name="Straight Arrow Connector 49"/>
            <p:cNvCxnSpPr>
              <a:stCxn id="115" idx="0"/>
              <a:endCxn id="127" idx="4"/>
            </p:cNvCxnSpPr>
            <p:nvPr/>
          </p:nvCxnSpPr>
          <p:spPr bwMode="auto">
            <a:xfrm flipV="1">
              <a:off x="1359877" y="4050323"/>
              <a:ext cx="0" cy="996462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3" name="Straight Arrow Connector 52"/>
            <p:cNvCxnSpPr>
              <a:stCxn id="25" idx="1"/>
              <a:endCxn id="127" idx="5"/>
            </p:cNvCxnSpPr>
            <p:nvPr/>
          </p:nvCxnSpPr>
          <p:spPr bwMode="auto">
            <a:xfrm flipH="1" flipV="1">
              <a:off x="1546390" y="3973067"/>
              <a:ext cx="1150974" cy="1150974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150" name="Group 149"/>
          <p:cNvGrpSpPr/>
          <p:nvPr/>
        </p:nvGrpSpPr>
        <p:grpSpPr>
          <a:xfrm>
            <a:off x="1546390" y="4060990"/>
            <a:ext cx="260020" cy="260020"/>
            <a:chOff x="1546390" y="4060990"/>
            <a:chExt cx="260020" cy="260020"/>
          </a:xfrm>
        </p:grpSpPr>
        <p:cxnSp>
          <p:nvCxnSpPr>
            <p:cNvPr id="147" name="Straight Arrow Connector 146"/>
            <p:cNvCxnSpPr>
              <a:stCxn id="128" idx="3"/>
              <a:endCxn id="127" idx="5"/>
            </p:cNvCxnSpPr>
            <p:nvPr/>
          </p:nvCxnSpPr>
          <p:spPr bwMode="auto">
            <a:xfrm flipH="1">
              <a:off x="1546390" y="4060990"/>
              <a:ext cx="260020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48" name="Straight Arrow Connector 147"/>
            <p:cNvCxnSpPr>
              <a:stCxn id="130" idx="1"/>
              <a:endCxn id="127" idx="5"/>
            </p:cNvCxnSpPr>
            <p:nvPr/>
          </p:nvCxnSpPr>
          <p:spPr bwMode="auto">
            <a:xfrm flipH="1" flipV="1">
              <a:off x="1546390" y="4060990"/>
              <a:ext cx="26002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49" name="Straight Arrow Connector 148"/>
            <p:cNvCxnSpPr>
              <a:stCxn id="129" idx="7"/>
              <a:endCxn id="127" idx="5"/>
            </p:cNvCxnSpPr>
            <p:nvPr/>
          </p:nvCxnSpPr>
          <p:spPr bwMode="auto">
            <a:xfrm flipV="1">
              <a:off x="1546390" y="4060990"/>
              <a:ext cx="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169" name="Group 168"/>
          <p:cNvGrpSpPr/>
          <p:nvPr/>
        </p:nvGrpSpPr>
        <p:grpSpPr>
          <a:xfrm>
            <a:off x="5334000" y="3505200"/>
            <a:ext cx="2667000" cy="1371600"/>
            <a:chOff x="5334000" y="3505200"/>
            <a:chExt cx="2667000" cy="1371600"/>
          </a:xfrm>
        </p:grpSpPr>
        <p:sp>
          <p:nvSpPr>
            <p:cNvPr id="152" name="Rectangle 151"/>
            <p:cNvSpPr/>
            <p:nvPr/>
          </p:nvSpPr>
          <p:spPr bwMode="auto">
            <a:xfrm>
              <a:off x="5334000" y="3505200"/>
              <a:ext cx="2667000" cy="1371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53" name="Oval 152"/>
            <p:cNvSpPr/>
            <p:nvPr/>
          </p:nvSpPr>
          <p:spPr bwMode="auto">
            <a:xfrm>
              <a:off x="5439508" y="3610708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0</a:t>
              </a:r>
            </a:p>
          </p:txBody>
        </p:sp>
        <p:sp>
          <p:nvSpPr>
            <p:cNvPr id="154" name="Oval 153"/>
            <p:cNvSpPr/>
            <p:nvPr/>
          </p:nvSpPr>
          <p:spPr bwMode="auto">
            <a:xfrm>
              <a:off x="6072554" y="3610708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1</a:t>
              </a:r>
            </a:p>
          </p:txBody>
        </p:sp>
        <p:sp>
          <p:nvSpPr>
            <p:cNvPr id="155" name="Oval 154"/>
            <p:cNvSpPr/>
            <p:nvPr/>
          </p:nvSpPr>
          <p:spPr bwMode="auto">
            <a:xfrm>
              <a:off x="5439508" y="4243754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4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56" name="Oval 155"/>
            <p:cNvSpPr/>
            <p:nvPr/>
          </p:nvSpPr>
          <p:spPr bwMode="auto">
            <a:xfrm>
              <a:off x="6072554" y="4243754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>
                  <a:solidFill>
                    <a:srgbClr val="151515"/>
                  </a:solidFill>
                  <a:latin typeface="Calibri" pitchFamily="34" charset="0"/>
                </a:rPr>
                <a:t>5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65" name="Oval 164"/>
            <p:cNvSpPr/>
            <p:nvPr/>
          </p:nvSpPr>
          <p:spPr bwMode="auto">
            <a:xfrm>
              <a:off x="6705600" y="3611880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>
                  <a:solidFill>
                    <a:srgbClr val="151515"/>
                  </a:solidFill>
                  <a:latin typeface="Calibri" pitchFamily="34" charset="0"/>
                </a:rPr>
                <a:t>2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66" name="Oval 165"/>
            <p:cNvSpPr/>
            <p:nvPr/>
          </p:nvSpPr>
          <p:spPr bwMode="auto">
            <a:xfrm>
              <a:off x="7338646" y="3611880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3</a:t>
              </a:r>
            </a:p>
          </p:txBody>
        </p:sp>
        <p:sp>
          <p:nvSpPr>
            <p:cNvPr id="167" name="Oval 166"/>
            <p:cNvSpPr/>
            <p:nvPr/>
          </p:nvSpPr>
          <p:spPr bwMode="auto">
            <a:xfrm>
              <a:off x="6705600" y="4242816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6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68" name="Oval 167"/>
            <p:cNvSpPr/>
            <p:nvPr/>
          </p:nvSpPr>
          <p:spPr bwMode="auto">
            <a:xfrm>
              <a:off x="7338646" y="4242816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>
                  <a:solidFill>
                    <a:srgbClr val="151515"/>
                  </a:solidFill>
                  <a:latin typeface="Calibri" pitchFamily="34" charset="0"/>
                </a:rPr>
                <a:t>7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5334000" y="5029200"/>
            <a:ext cx="2667000" cy="1371600"/>
            <a:chOff x="5334000" y="3505200"/>
            <a:chExt cx="2667000" cy="1371600"/>
          </a:xfrm>
        </p:grpSpPr>
        <p:sp>
          <p:nvSpPr>
            <p:cNvPr id="171" name="Rectangle 170"/>
            <p:cNvSpPr/>
            <p:nvPr/>
          </p:nvSpPr>
          <p:spPr bwMode="auto">
            <a:xfrm>
              <a:off x="5334000" y="3505200"/>
              <a:ext cx="2667000" cy="1371600"/>
            </a:xfrm>
            <a:prstGeom prst="rect">
              <a:avLst/>
            </a:prstGeom>
            <a:solidFill>
              <a:srgbClr val="80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2" name="Oval 171"/>
            <p:cNvSpPr/>
            <p:nvPr/>
          </p:nvSpPr>
          <p:spPr bwMode="auto">
            <a:xfrm>
              <a:off x="5439508" y="3610708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1" i="0" u="none" strike="noStrike" cap="none" normalizeH="0" baseline="0" dirty="0" smtClean="0">
                  <a:ln>
                    <a:noFill/>
                  </a:ln>
                  <a:solidFill>
                    <a:srgbClr val="151515"/>
                  </a:solidFill>
                  <a:effectLst/>
                  <a:latin typeface="Calibri" pitchFamily="34" charset="0"/>
                </a:rPr>
                <a:t>8</a:t>
              </a:r>
            </a:p>
          </p:txBody>
        </p:sp>
        <p:sp>
          <p:nvSpPr>
            <p:cNvPr id="173" name="Oval 172"/>
            <p:cNvSpPr/>
            <p:nvPr/>
          </p:nvSpPr>
          <p:spPr bwMode="auto">
            <a:xfrm>
              <a:off x="6072554" y="3610708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9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4" name="Oval 173"/>
            <p:cNvSpPr/>
            <p:nvPr/>
          </p:nvSpPr>
          <p:spPr bwMode="auto">
            <a:xfrm>
              <a:off x="5439508" y="4243754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12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5" name="Oval 174"/>
            <p:cNvSpPr/>
            <p:nvPr/>
          </p:nvSpPr>
          <p:spPr bwMode="auto">
            <a:xfrm>
              <a:off x="6072554" y="4243754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13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6" name="Oval 175"/>
            <p:cNvSpPr/>
            <p:nvPr/>
          </p:nvSpPr>
          <p:spPr bwMode="auto">
            <a:xfrm>
              <a:off x="6705600" y="3611880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10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7" name="Oval 176"/>
            <p:cNvSpPr/>
            <p:nvPr/>
          </p:nvSpPr>
          <p:spPr bwMode="auto">
            <a:xfrm>
              <a:off x="7338646" y="3611880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11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8" name="Oval 177"/>
            <p:cNvSpPr/>
            <p:nvPr/>
          </p:nvSpPr>
          <p:spPr bwMode="auto">
            <a:xfrm>
              <a:off x="6705600" y="4242816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14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9" name="Oval 178"/>
            <p:cNvSpPr/>
            <p:nvPr/>
          </p:nvSpPr>
          <p:spPr bwMode="auto">
            <a:xfrm>
              <a:off x="7338646" y="4242816"/>
              <a:ext cx="527538" cy="527538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200" b="1" dirty="0" smtClean="0">
                  <a:solidFill>
                    <a:srgbClr val="151515"/>
                  </a:solidFill>
                  <a:latin typeface="Calibri" pitchFamily="34" charset="0"/>
                </a:rPr>
                <a:t>15</a:t>
              </a:r>
              <a:endParaRPr kumimoji="0" lang="en-US" sz="1200" b="1" i="0" u="none" strike="noStrike" cap="none" normalizeH="0" baseline="0" dirty="0" smtClean="0">
                <a:ln>
                  <a:noFill/>
                </a:ln>
                <a:solidFill>
                  <a:srgbClr val="151515"/>
                </a:solidFill>
                <a:effectLst/>
                <a:latin typeface="Calibri" pitchFamily="34" charset="0"/>
              </a:endParaRPr>
            </a:p>
          </p:txBody>
        </p:sp>
      </p:grpSp>
      <p:grpSp>
        <p:nvGrpSpPr>
          <p:cNvPr id="277" name="Group 276"/>
          <p:cNvGrpSpPr/>
          <p:nvPr/>
        </p:nvGrpSpPr>
        <p:grpSpPr>
          <a:xfrm>
            <a:off x="5516764" y="3611880"/>
            <a:ext cx="2085651" cy="709130"/>
            <a:chOff x="5516764" y="3611880"/>
            <a:chExt cx="2085651" cy="709130"/>
          </a:xfrm>
        </p:grpSpPr>
        <p:cxnSp>
          <p:nvCxnSpPr>
            <p:cNvPr id="184" name="Straight Arrow Connector 183"/>
            <p:cNvCxnSpPr>
              <a:stCxn id="154" idx="1"/>
              <a:endCxn id="153" idx="7"/>
            </p:cNvCxnSpPr>
            <p:nvPr/>
          </p:nvCxnSpPr>
          <p:spPr bwMode="auto">
            <a:xfrm flipH="1">
              <a:off x="5889790" y="3687964"/>
              <a:ext cx="260020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86" name="Straight Arrow Connector 185"/>
            <p:cNvCxnSpPr>
              <a:stCxn id="155" idx="7"/>
              <a:endCxn id="153" idx="5"/>
            </p:cNvCxnSpPr>
            <p:nvPr/>
          </p:nvCxnSpPr>
          <p:spPr bwMode="auto">
            <a:xfrm flipV="1">
              <a:off x="5889790" y="4060990"/>
              <a:ext cx="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93" name="Straight Arrow Connector 192"/>
            <p:cNvCxnSpPr>
              <a:stCxn id="156" idx="1"/>
              <a:endCxn id="153" idx="5"/>
            </p:cNvCxnSpPr>
            <p:nvPr/>
          </p:nvCxnSpPr>
          <p:spPr bwMode="auto">
            <a:xfrm flipH="1" flipV="1">
              <a:off x="5889790" y="4060990"/>
              <a:ext cx="26002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97" name="Straight Arrow Connector 196"/>
            <p:cNvCxnSpPr>
              <a:stCxn id="167" idx="1"/>
              <a:endCxn id="153" idx="5"/>
            </p:cNvCxnSpPr>
            <p:nvPr/>
          </p:nvCxnSpPr>
          <p:spPr bwMode="auto">
            <a:xfrm flipH="1" flipV="1">
              <a:off x="5889790" y="4060990"/>
              <a:ext cx="893066" cy="259082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00" name="Straight Arrow Connector 199"/>
            <p:cNvCxnSpPr>
              <a:stCxn id="168" idx="1"/>
              <a:endCxn id="153" idx="5"/>
            </p:cNvCxnSpPr>
            <p:nvPr/>
          </p:nvCxnSpPr>
          <p:spPr bwMode="auto">
            <a:xfrm flipH="1" flipV="1">
              <a:off x="5889790" y="4060990"/>
              <a:ext cx="1526112" cy="259082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10" name="Straight Arrow Connector 209"/>
            <p:cNvCxnSpPr>
              <a:stCxn id="165" idx="0"/>
              <a:endCxn id="153" idx="7"/>
            </p:cNvCxnSpPr>
            <p:nvPr/>
          </p:nvCxnSpPr>
          <p:spPr bwMode="auto">
            <a:xfrm rot="16200000" flipH="1" flipV="1">
              <a:off x="6391538" y="3110132"/>
              <a:ext cx="76084" cy="1079579"/>
            </a:xfrm>
            <a:prstGeom prst="bentConnector3">
              <a:avLst>
                <a:gd name="adj1" fmla="val -209260"/>
              </a:avLst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20" name="Straight Arrow Connector 209"/>
            <p:cNvCxnSpPr>
              <a:stCxn id="166" idx="0"/>
              <a:endCxn id="153" idx="1"/>
            </p:cNvCxnSpPr>
            <p:nvPr/>
          </p:nvCxnSpPr>
          <p:spPr bwMode="auto">
            <a:xfrm rot="16200000" flipH="1" flipV="1">
              <a:off x="6521548" y="2607096"/>
              <a:ext cx="76084" cy="2085651"/>
            </a:xfrm>
            <a:prstGeom prst="bentConnector3">
              <a:avLst>
                <a:gd name="adj1" fmla="val -301999"/>
              </a:avLst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278" name="Group 277"/>
          <p:cNvGrpSpPr/>
          <p:nvPr/>
        </p:nvGrpSpPr>
        <p:grpSpPr>
          <a:xfrm>
            <a:off x="5516764" y="5135880"/>
            <a:ext cx="2085651" cy="709130"/>
            <a:chOff x="5547128" y="3589490"/>
            <a:chExt cx="2085651" cy="709130"/>
          </a:xfrm>
        </p:grpSpPr>
        <p:cxnSp>
          <p:nvCxnSpPr>
            <p:cNvPr id="279" name="Straight Arrow Connector 278"/>
            <p:cNvCxnSpPr>
              <a:stCxn id="173" idx="1"/>
              <a:endCxn id="172" idx="7"/>
            </p:cNvCxnSpPr>
            <p:nvPr/>
          </p:nvCxnSpPr>
          <p:spPr bwMode="auto">
            <a:xfrm flipH="1">
              <a:off x="5920154" y="3665574"/>
              <a:ext cx="260020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0" name="Straight Arrow Connector 279"/>
            <p:cNvCxnSpPr>
              <a:stCxn id="174" idx="7"/>
              <a:endCxn id="172" idx="5"/>
            </p:cNvCxnSpPr>
            <p:nvPr/>
          </p:nvCxnSpPr>
          <p:spPr bwMode="auto">
            <a:xfrm flipV="1">
              <a:off x="5920154" y="4038600"/>
              <a:ext cx="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1" name="Straight Arrow Connector 280"/>
            <p:cNvCxnSpPr>
              <a:stCxn id="175" idx="1"/>
              <a:endCxn id="172" idx="5"/>
            </p:cNvCxnSpPr>
            <p:nvPr/>
          </p:nvCxnSpPr>
          <p:spPr bwMode="auto">
            <a:xfrm flipH="1" flipV="1">
              <a:off x="5920154" y="4038600"/>
              <a:ext cx="260020" cy="260020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2" name="Straight Arrow Connector 281"/>
            <p:cNvCxnSpPr>
              <a:stCxn id="178" idx="1"/>
              <a:endCxn id="172" idx="5"/>
            </p:cNvCxnSpPr>
            <p:nvPr/>
          </p:nvCxnSpPr>
          <p:spPr bwMode="auto">
            <a:xfrm flipH="1" flipV="1">
              <a:off x="5920154" y="4038600"/>
              <a:ext cx="893066" cy="259082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3" name="Straight Arrow Connector 282"/>
            <p:cNvCxnSpPr>
              <a:stCxn id="179" idx="1"/>
              <a:endCxn id="172" idx="5"/>
            </p:cNvCxnSpPr>
            <p:nvPr/>
          </p:nvCxnSpPr>
          <p:spPr bwMode="auto">
            <a:xfrm flipH="1" flipV="1">
              <a:off x="5920154" y="4038600"/>
              <a:ext cx="1526112" cy="259082"/>
            </a:xfrm>
            <a:prstGeom prst="straightConnector1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4" name="Straight Arrow Connector 209"/>
            <p:cNvCxnSpPr>
              <a:stCxn id="176" idx="0"/>
              <a:endCxn id="172" idx="7"/>
            </p:cNvCxnSpPr>
            <p:nvPr/>
          </p:nvCxnSpPr>
          <p:spPr bwMode="auto">
            <a:xfrm rot="16200000" flipH="1" flipV="1">
              <a:off x="6421902" y="3087742"/>
              <a:ext cx="76084" cy="1079579"/>
            </a:xfrm>
            <a:prstGeom prst="bentConnector3">
              <a:avLst>
                <a:gd name="adj1" fmla="val -209261"/>
              </a:avLst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85" name="Straight Arrow Connector 209"/>
            <p:cNvCxnSpPr>
              <a:stCxn id="177" idx="0"/>
              <a:endCxn id="172" idx="1"/>
            </p:cNvCxnSpPr>
            <p:nvPr/>
          </p:nvCxnSpPr>
          <p:spPr bwMode="auto">
            <a:xfrm rot="16200000" flipH="1" flipV="1">
              <a:off x="6551912" y="2584706"/>
              <a:ext cx="76084" cy="2085651"/>
            </a:xfrm>
            <a:prstGeom prst="bentConnector3">
              <a:avLst>
                <a:gd name="adj1" fmla="val -301998"/>
              </a:avLst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cxnSp>
        <p:nvCxnSpPr>
          <p:cNvPr id="305" name="Straight Arrow Connector 209"/>
          <p:cNvCxnSpPr>
            <a:stCxn id="172" idx="2"/>
            <a:endCxn id="153" idx="2"/>
          </p:cNvCxnSpPr>
          <p:nvPr/>
        </p:nvCxnSpPr>
        <p:spPr bwMode="auto">
          <a:xfrm rot="10800000">
            <a:off x="5439508" y="3874477"/>
            <a:ext cx="12700" cy="1524000"/>
          </a:xfrm>
          <a:prstGeom prst="bentConnector3">
            <a:avLst>
              <a:gd name="adj1" fmla="val 2355520"/>
            </a:avLst>
          </a:prstGeom>
          <a:noFill/>
          <a:ln w="28575" cap="flat" cmpd="sng" algn="ctr">
            <a:solidFill>
              <a:srgbClr val="151515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150085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Consequences of </a:t>
            </a:r>
            <a:r>
              <a:rPr lang="en-US" dirty="0" err="1" smtClean="0"/>
              <a:t>Nondeterminism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762000"/>
            <a:ext cx="8534400" cy="5334000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dirty="0" smtClean="0"/>
              <a:t>Accuracy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Reproducibility != Accuracy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The MPI standard does not require reduction operations to be in a particular order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Even if the result is deterministic, the order of the operations might not lead to the best precision</a:t>
            </a:r>
          </a:p>
          <a:p>
            <a:pPr>
              <a:lnSpc>
                <a:spcPct val="110000"/>
              </a:lnSpc>
            </a:pPr>
            <a:r>
              <a:rPr lang="en-US" dirty="0" smtClean="0"/>
              <a:t>Precision cost of </a:t>
            </a:r>
            <a:r>
              <a:rPr lang="en-US" dirty="0" err="1" smtClean="0"/>
              <a:t>nondeterminism</a:t>
            </a:r>
            <a:endParaRPr lang="en-US" dirty="0" smtClean="0"/>
          </a:p>
          <a:p>
            <a:pPr lvl="1">
              <a:lnSpc>
                <a:spcPct val="110000"/>
              </a:lnSpc>
            </a:pPr>
            <a:r>
              <a:rPr lang="en-US" dirty="0" smtClean="0"/>
              <a:t>Order of operations can cause an absolute error of: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	abs(E) = g(log(N))   x   </a:t>
            </a:r>
            <a:r>
              <a:rPr lang="en-US" dirty="0" err="1" smtClean="0">
                <a:latin typeface="Symbol" charset="2"/>
                <a:cs typeface="Symbol" charset="2"/>
              </a:rPr>
              <a:t>S</a:t>
            </a:r>
            <a:r>
              <a:rPr lang="en-US" dirty="0" err="1" smtClean="0"/>
              <a:t>|X</a:t>
            </a:r>
            <a:r>
              <a:rPr lang="en-US" baseline="-25000" dirty="0" err="1" smtClean="0"/>
              <a:t>i</a:t>
            </a:r>
            <a:r>
              <a:rPr lang="en-US" dirty="0" smtClean="0"/>
              <a:t>|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>
                <a:latin typeface="Symbol" charset="2"/>
                <a:cs typeface="Symbol" charset="2"/>
              </a:rPr>
              <a:t>		</a:t>
            </a:r>
            <a:r>
              <a:rPr lang="en-US" dirty="0" smtClean="0">
                <a:cs typeface="Symbol" charset="2"/>
              </a:rPr>
              <a:t>g(N) = (N x u) / (1 – (N x u))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 smtClean="0">
                <a:cs typeface="Symbol" charset="2"/>
              </a:rPr>
              <a:t>	u: unit of round off (1e-16 for double precision); N: number of elements</a:t>
            </a:r>
          </a:p>
          <a:p>
            <a:pPr lvl="1">
              <a:lnSpc>
                <a:spcPct val="110000"/>
              </a:lnSpc>
            </a:pPr>
            <a:r>
              <a:rPr lang="en-US" dirty="0" smtClean="0"/>
              <a:t>Relative error compared to output: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err="1" smtClean="0"/>
              <a:t>rel</a:t>
            </a:r>
            <a:r>
              <a:rPr lang="en-US" dirty="0" smtClean="0"/>
              <a:t>(E)   </a:t>
            </a:r>
            <a:r>
              <a:rPr lang="en-US" dirty="0"/>
              <a:t>=</a:t>
            </a:r>
            <a:r>
              <a:rPr lang="en-US" dirty="0" smtClean="0"/>
              <a:t>   log(N) x u / (1 – (log(N) x u))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HPCC (11/14/2013)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19200" y="6169223"/>
            <a:ext cx="6400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800000"/>
                </a:solidFill>
              </a:rPr>
              <a:t>Nicholas J. </a:t>
            </a:r>
            <a:r>
              <a:rPr lang="en-US" sz="1400" b="1" dirty="0" err="1" smtClean="0">
                <a:solidFill>
                  <a:srgbClr val="800000"/>
                </a:solidFill>
              </a:rPr>
              <a:t>Higham</a:t>
            </a:r>
            <a:r>
              <a:rPr lang="en-US" sz="1400" b="1" dirty="0" smtClean="0">
                <a:solidFill>
                  <a:srgbClr val="800000"/>
                </a:solidFill>
              </a:rPr>
              <a:t>.  “Accuracy and Stability of Numerical Algorithms”.  SIAM, 1996</a:t>
            </a:r>
            <a:endParaRPr lang="en-US" sz="1400" b="1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846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rgonne.updates">
  <a:themeElements>
    <a:clrScheme name="Custom 7">
      <a:dk1>
        <a:srgbClr val="616161"/>
      </a:dk1>
      <a:lt1>
        <a:srgbClr val="FFFFFF"/>
      </a:lt1>
      <a:dk2>
        <a:srgbClr val="1F497D"/>
      </a:dk2>
      <a:lt2>
        <a:srgbClr val="D2D2D2"/>
      </a:lt2>
      <a:accent1>
        <a:srgbClr val="A6C4DE"/>
      </a:accent1>
      <a:accent2>
        <a:srgbClr val="D8AC28"/>
      </a:accent2>
      <a:accent3>
        <a:srgbClr val="A22B38"/>
      </a:accent3>
      <a:accent4>
        <a:srgbClr val="7AB800"/>
      </a:accent4>
      <a:accent5>
        <a:srgbClr val="9D7D9E"/>
      </a:accent5>
      <a:accent6>
        <a:srgbClr val="BF5C28"/>
      </a:accent6>
      <a:hlink>
        <a:srgbClr val="4D8ABE"/>
      </a:hlink>
      <a:folHlink>
        <a:srgbClr val="4D8ABE"/>
      </a:folHlink>
    </a:clrScheme>
    <a:fontScheme name="Blue design">
      <a:majorFont>
        <a:latin typeface="Trebuchet MS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60000"/>
            <a:lumOff val="40000"/>
          </a:scheme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6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</a:objectDefaults>
  <a:extraClrSchemeLst>
    <a:extraClrScheme>
      <a:clrScheme name="Blue design 1">
        <a:dk1>
          <a:srgbClr val="616161"/>
        </a:dk1>
        <a:lt1>
          <a:srgbClr val="FFFFFF"/>
        </a:lt1>
        <a:dk2>
          <a:srgbClr val="1F497D"/>
        </a:dk2>
        <a:lt2>
          <a:srgbClr val="D2D2D2"/>
        </a:lt2>
        <a:accent1>
          <a:srgbClr val="5C0426"/>
        </a:accent1>
        <a:accent2>
          <a:srgbClr val="9D7D9E"/>
        </a:accent2>
        <a:accent3>
          <a:srgbClr val="FFFFFF"/>
        </a:accent3>
        <a:accent4>
          <a:srgbClr val="525252"/>
        </a:accent4>
        <a:accent5>
          <a:srgbClr val="B5AAAC"/>
        </a:accent5>
        <a:accent6>
          <a:srgbClr val="8E718F"/>
        </a:accent6>
        <a:hlink>
          <a:srgbClr val="253D51"/>
        </a:hlink>
        <a:folHlink>
          <a:srgbClr val="0D204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3780</TotalTime>
  <Words>1639</Words>
  <Application>Microsoft Macintosh PowerPoint</Application>
  <PresentationFormat>On-screen Show (4:3)</PresentationFormat>
  <Paragraphs>238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argonne.updates</vt:lpstr>
      <vt:lpstr>On the Reproducibility of MPI Reduction Operations</vt:lpstr>
      <vt:lpstr>Scientific Simulations and Parallel Computing</vt:lpstr>
      <vt:lpstr>Reproducibility in Scientific Simulations</vt:lpstr>
      <vt:lpstr>MPI Reduction Operations</vt:lpstr>
      <vt:lpstr>Reproducibility Issues in MPI Reduction Operations</vt:lpstr>
      <vt:lpstr>Reproducibility Issues with Order of Computation</vt:lpstr>
      <vt:lpstr>Contributions of this paper</vt:lpstr>
      <vt:lpstr>Topology-aware Reductions</vt:lpstr>
      <vt:lpstr>Consequences of Nondeterminism</vt:lpstr>
      <vt:lpstr>Other Sources of Nondeterminism</vt:lpstr>
      <vt:lpstr>Impact of Topology on Performance (MPI_REDUCE)</vt:lpstr>
      <vt:lpstr>Impact of System Size on Performance (MPI_REDUCE)</vt:lpstr>
      <vt:lpstr>Impact of Topology on Reproducibility</vt:lpstr>
      <vt:lpstr>Concluding Remarks</vt:lpstr>
      <vt:lpstr>Funding Acknowledgments</vt:lpstr>
      <vt:lpstr>Programming Models and Runtime Systems Group</vt:lpstr>
      <vt:lpstr>We are looking for people!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Virtualized Environments for Using GPUs as a Cloud System Service</dc:title>
  <dc:creator>Pavan Balaji</dc:creator>
  <cp:lastModifiedBy>Pavan Balaji</cp:lastModifiedBy>
  <cp:revision>2834</cp:revision>
  <dcterms:created xsi:type="dcterms:W3CDTF">2010-10-04T18:07:14Z</dcterms:created>
  <dcterms:modified xsi:type="dcterms:W3CDTF">2013-11-14T17:21:23Z</dcterms:modified>
</cp:coreProperties>
</file>

<file path=docProps/thumbnail.jpeg>
</file>